
<file path=[Content_Types].xml><?xml version="1.0" encoding="utf-8"?>
<Types xmlns="http://schemas.openxmlformats.org/package/2006/content-types">
  <Default Extension="xml" ContentType="application/xml"/>
  <Default Extension="jpeg" ContentType="image/jpeg"/>
  <Default Extension="jpg" ContentType="image/jpeg"/>
  <Default Extension="rels" ContentType="application/vnd.openxmlformats-package.relationships+xml"/>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2"/>
  </p:notesMasterIdLst>
  <p:handoutMasterIdLst>
    <p:handoutMasterId r:id="rId33"/>
  </p:handoutMasterIdLst>
  <p:sldIdLst>
    <p:sldId id="598" r:id="rId2"/>
    <p:sldId id="495" r:id="rId3"/>
    <p:sldId id="496" r:id="rId4"/>
    <p:sldId id="497" r:id="rId5"/>
    <p:sldId id="556" r:id="rId6"/>
    <p:sldId id="559" r:id="rId7"/>
    <p:sldId id="624" r:id="rId8"/>
    <p:sldId id="448" r:id="rId9"/>
    <p:sldId id="447" r:id="rId10"/>
    <p:sldId id="399" r:id="rId11"/>
    <p:sldId id="444" r:id="rId12"/>
    <p:sldId id="586" r:id="rId13"/>
    <p:sldId id="587" r:id="rId14"/>
    <p:sldId id="560" r:id="rId15"/>
    <p:sldId id="636" r:id="rId16"/>
    <p:sldId id="562" r:id="rId17"/>
    <p:sldId id="563" r:id="rId18"/>
    <p:sldId id="564" r:id="rId19"/>
    <p:sldId id="619" r:id="rId20"/>
    <p:sldId id="631" r:id="rId21"/>
    <p:sldId id="627" r:id="rId22"/>
    <p:sldId id="628" r:id="rId23"/>
    <p:sldId id="629" r:id="rId24"/>
    <p:sldId id="630" r:id="rId25"/>
    <p:sldId id="625" r:id="rId26"/>
    <p:sldId id="583" r:id="rId27"/>
    <p:sldId id="626" r:id="rId28"/>
    <p:sldId id="632" r:id="rId29"/>
    <p:sldId id="634" r:id="rId30"/>
    <p:sldId id="635" r:id="rId3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2" frameSlides="1"/>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42F8"/>
    <a:srgbClr val="1EA6FF"/>
    <a:srgbClr val="FF00AE"/>
    <a:srgbClr val="B9DCE6"/>
    <a:srgbClr val="80C2D5"/>
    <a:srgbClr val="7598A4"/>
    <a:srgbClr val="72ABBD"/>
    <a:srgbClr val="FFFEE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444" autoAdjust="0"/>
    <p:restoredTop sz="78408" autoAdjust="0"/>
  </p:normalViewPr>
  <p:slideViewPr>
    <p:cSldViewPr snapToObjects="1" showGuides="1">
      <p:cViewPr varScale="1">
        <p:scale>
          <a:sx n="84" d="100"/>
          <a:sy n="84" d="100"/>
        </p:scale>
        <p:origin x="-1336" y="-96"/>
      </p:cViewPr>
      <p:guideLst>
        <p:guide orient="horz" pos="575"/>
        <p:guide/>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notesMaster" Target="notesMasters/notesMaster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handoutMaster" Target="handoutMasters/handoutMaster1.xml"/><Relationship Id="rId34" Type="http://schemas.openxmlformats.org/officeDocument/2006/relationships/printerSettings" Target="printerSettings/printerSettings1.bin"/><Relationship Id="rId35" Type="http://schemas.openxmlformats.org/officeDocument/2006/relationships/presProps" Target="presProps.xml"/><Relationship Id="rId36" Type="http://schemas.openxmlformats.org/officeDocument/2006/relationships/viewProps" Target="viewProp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theme" Target="theme/theme1.xml"/><Relationship Id="rId38"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220712A-4EF3-DA45-AA1E-CFB71BCF4209}" type="datetimeFigureOut">
              <a:rPr lang="en-US" smtClean="0"/>
              <a:pPr/>
              <a:t>3/8/17</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C4583728-4F15-1C4B-A41D-7D38C986F9F9}" type="slidenum">
              <a:rPr lang="en-US" smtClean="0"/>
              <a:pPr/>
              <a:t>‹#›</a:t>
            </a:fld>
            <a:endParaRPr lang="en-US"/>
          </a:p>
        </p:txBody>
      </p:sp>
    </p:spTree>
    <p:extLst>
      <p:ext uri="{BB962C8B-B14F-4D97-AF65-F5344CB8AC3E}">
        <p14:creationId xmlns:p14="http://schemas.microsoft.com/office/powerpoint/2010/main" val="427337357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5EB4599-E23D-FC47-95F2-77B50D4F94C6}" type="datetimeFigureOut">
              <a:rPr lang="en-US" smtClean="0"/>
              <a:pPr/>
              <a:t>3/8/17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9A72892-E56D-A547-B502-96178A1BC013}" type="slidenum">
              <a:rPr lang="en-US" smtClean="0"/>
              <a:pPr/>
              <a:t>‹#›</a:t>
            </a:fld>
            <a:endParaRPr lang="en-US"/>
          </a:p>
        </p:txBody>
      </p:sp>
    </p:spTree>
    <p:extLst>
      <p:ext uri="{BB962C8B-B14F-4D97-AF65-F5344CB8AC3E}">
        <p14:creationId xmlns:p14="http://schemas.microsoft.com/office/powerpoint/2010/main" val="1621168718"/>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p:txBody>
      </p:sp>
      <p:sp>
        <p:nvSpPr>
          <p:cNvPr id="4" name="Slide Number Placeholder 3"/>
          <p:cNvSpPr>
            <a:spLocks noGrp="1"/>
          </p:cNvSpPr>
          <p:nvPr>
            <p:ph type="sldNum" sz="quarter" idx="10"/>
          </p:nvPr>
        </p:nvSpPr>
        <p:spPr/>
        <p:txBody>
          <a:bodyPr/>
          <a:lstStyle/>
          <a:p>
            <a:fld id="{7A955059-F18B-4A46-8E2C-80467ADA89E0}" type="slidenum">
              <a:rPr lang="en-US" smtClean="0"/>
              <a:pPr/>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r>
              <a:rPr lang="en-US" dirty="0" smtClean="0"/>
              <a:t>Algorithmic</a:t>
            </a:r>
            <a:r>
              <a:rPr lang="en-US" baseline="0" dirty="0" smtClean="0"/>
              <a:t> Power: decisions</a:t>
            </a:r>
          </a:p>
          <a:p>
            <a:endParaRPr lang="en-US" dirty="0" smtClean="0"/>
          </a:p>
          <a:p>
            <a:r>
              <a:rPr lang="en-US" dirty="0" smtClean="0"/>
              <a:t>Where</a:t>
            </a:r>
            <a:r>
              <a:rPr lang="en-US" baseline="0" dirty="0" smtClean="0"/>
              <a:t> does algorithmic power come from? </a:t>
            </a:r>
            <a:r>
              <a:rPr lang="en-US" dirty="0" smtClean="0"/>
              <a:t>Algorithms derive their power through the scale of their ability to make decisions over quantified data - give a couple examples</a:t>
            </a:r>
          </a:p>
          <a:p>
            <a:endParaRPr lang="en-US" dirty="0" smtClean="0"/>
          </a:p>
          <a:p>
            <a:r>
              <a:rPr lang="en-US" dirty="0" smtClean="0"/>
              <a:t>The crux of algorithmic power is really autonomous decision-making. We might start to assess algorithmic power by thinking about</a:t>
            </a:r>
            <a:r>
              <a:rPr lang="en-US" baseline="0" dirty="0" smtClean="0"/>
              <a:t> the atomic decisions that algorithms make. And they can be composed and composited to arrive at higher level operations like summarization. This framework can help identify what we might focus on when investigating an algorithm, and suggests questions: criteria, errors, biases in training data, editorial criteria. </a:t>
            </a:r>
          </a:p>
          <a:p>
            <a:endParaRPr lang="en-US" baseline="0" dirty="0" smtClean="0"/>
          </a:p>
          <a:p>
            <a:r>
              <a:rPr lang="en-US" baseline="0" dirty="0" smtClean="0"/>
              <a:t>Prioritization: fire-inspections in new york. </a:t>
            </a:r>
            <a:r>
              <a:rPr lang="en-US" baseline="0" dirty="0" err="1" smtClean="0"/>
              <a:t>Parollee</a:t>
            </a:r>
            <a:r>
              <a:rPr lang="en-US" baseline="0" dirty="0" smtClean="0"/>
              <a:t> attention, net neutrality</a:t>
            </a:r>
          </a:p>
          <a:p>
            <a:r>
              <a:rPr lang="en-US" baseline="0" dirty="0" smtClean="0"/>
              <a:t>Classification: </a:t>
            </a:r>
            <a:r>
              <a:rPr lang="en-US" baseline="0" dirty="0" err="1" smtClean="0"/>
              <a:t>contentID</a:t>
            </a:r>
            <a:r>
              <a:rPr lang="en-US" baseline="0" dirty="0" smtClean="0"/>
              <a:t> – infringing or not</a:t>
            </a:r>
          </a:p>
          <a:p>
            <a:r>
              <a:rPr lang="en-US" baseline="0" dirty="0" smtClean="0"/>
              <a:t>Association: </a:t>
            </a:r>
            <a:r>
              <a:rPr lang="en-US" baseline="0" dirty="0" err="1" smtClean="0"/>
              <a:t>google</a:t>
            </a:r>
            <a:r>
              <a:rPr lang="en-US" baseline="0" dirty="0" smtClean="0"/>
              <a:t> auto complete</a:t>
            </a:r>
          </a:p>
          <a:p>
            <a:r>
              <a:rPr lang="en-US" baseline="0" dirty="0" smtClean="0"/>
              <a:t>Filtering: Censorship on social media – e.g. </a:t>
            </a:r>
            <a:r>
              <a:rPr lang="en-US" baseline="0" dirty="0" err="1" smtClean="0"/>
              <a:t>chinese</a:t>
            </a:r>
            <a:r>
              <a:rPr lang="en-US" baseline="0" dirty="0" smtClean="0"/>
              <a:t> censorship or the filtering of child pornography from search results</a:t>
            </a:r>
          </a:p>
        </p:txBody>
      </p:sp>
      <p:sp>
        <p:nvSpPr>
          <p:cNvPr id="4" name="Slide Number Placeholder 3"/>
          <p:cNvSpPr>
            <a:spLocks noGrp="1"/>
          </p:cNvSpPr>
          <p:nvPr>
            <p:ph type="sldNum" sz="quarter" idx="10"/>
          </p:nvPr>
        </p:nvSpPr>
        <p:spPr/>
        <p:txBody>
          <a:bodyPr/>
          <a:lstStyle/>
          <a:p>
            <a:fld id="{F9A72892-E56D-A547-B502-96178A1BC013}" type="slidenum">
              <a:rPr lang="en-US" smtClean="0"/>
              <a:pPr/>
              <a:t>11</a:t>
            </a:fld>
            <a:endParaRPr lang="en-US"/>
          </a:p>
        </p:txBody>
      </p:sp>
    </p:spTree>
    <p:extLst>
      <p:ext uri="{BB962C8B-B14F-4D97-AF65-F5344CB8AC3E}">
        <p14:creationId xmlns:p14="http://schemas.microsoft.com/office/powerpoint/2010/main" val="2258655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Yelp: Example of an algorithm affecting the market</a:t>
            </a:r>
            <a:r>
              <a:rPr lang="en-US" baseline="0" dirty="0" smtClean="0"/>
              <a:t> and business. </a:t>
            </a:r>
            <a:endParaRPr lang="en-US" dirty="0" smtClean="0"/>
          </a:p>
          <a:p>
            <a:endParaRPr lang="en-US" dirty="0" smtClean="0"/>
          </a:p>
          <a:p>
            <a:r>
              <a:rPr lang="en-US" dirty="0" smtClean="0"/>
              <a:t>Nice tag line “real people, real reviews” except that the problem is that sometimes they’re not real reviews, or they are, but Yelp</a:t>
            </a:r>
            <a:r>
              <a:rPr lang="en-US" baseline="0" dirty="0" smtClean="0"/>
              <a:t> doesn’t think they are. </a:t>
            </a:r>
          </a:p>
          <a:p>
            <a:endParaRPr lang="en-US" baseline="0" dirty="0" smtClean="0"/>
          </a:p>
          <a:p>
            <a:r>
              <a:rPr lang="en-US" baseline="0" dirty="0" smtClean="0"/>
              <a:t>Yelp employs an automated filter that tries to categorize whether a review is legitimate or not. As in the screen cap, the filtered reviews “are not factored </a:t>
            </a:r>
            <a:r>
              <a:rPr lang="en-US" baseline="0" dirty="0" err="1" smtClean="0"/>
              <a:t>int</a:t>
            </a:r>
            <a:r>
              <a:rPr lang="en-US" baseline="0" dirty="0" smtClean="0"/>
              <a:t> the businesses overall start rating”</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12</a:t>
            </a:fld>
            <a:endParaRPr lang="en-US"/>
          </a:p>
        </p:txBody>
      </p:sp>
    </p:spTree>
    <p:extLst>
      <p:ext uri="{BB962C8B-B14F-4D97-AF65-F5344CB8AC3E}">
        <p14:creationId xmlns:p14="http://schemas.microsoft.com/office/powerpoint/2010/main" val="41121672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So a</a:t>
            </a:r>
            <a:r>
              <a:rPr lang="en-US" baseline="0" dirty="0" smtClean="0"/>
              <a:t> categorization algorithm like they use can make mistakes. It can make false positive (reviews that are legit but that are filtered out) and false negative (reviews that are fake but that are left intact). These errors can be tuned in different ways. </a:t>
            </a:r>
          </a:p>
          <a:p>
            <a:endParaRPr lang="en-US" baseline="0" dirty="0" smtClean="0"/>
          </a:p>
          <a:p>
            <a:r>
              <a:rPr lang="en-US" baseline="0" dirty="0" smtClean="0"/>
              <a:t>The essential business concern is that if the errors happen to leave more deleterious reviews intact while removing their better reviews it can affect their bottom line. Research has shown that a 1 start increase in reviews on yelp can increase business revenue by 5-9%</a:t>
            </a:r>
          </a:p>
          <a:p>
            <a:endParaRPr lang="en-US" baseline="0" dirty="0" smtClean="0"/>
          </a:p>
          <a:p>
            <a:r>
              <a:rPr lang="en-US" baseline="0" dirty="0" smtClean="0"/>
              <a:t>This has led to allegations that Yelp may be intentionally manipulating this in order to get businesses to buy advertising. </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13</a:t>
            </a:fld>
            <a:endParaRPr lang="en-US"/>
          </a:p>
        </p:txBody>
      </p:sp>
    </p:spTree>
    <p:extLst>
      <p:ext uri="{BB962C8B-B14F-4D97-AF65-F5344CB8AC3E}">
        <p14:creationId xmlns:p14="http://schemas.microsoft.com/office/powerpoint/2010/main" val="41121672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r>
              <a:rPr lang="en-US" dirty="0" smtClean="0"/>
              <a:t>So now that we’re seen some of the potential impacts of algorithms in online media, civic</a:t>
            </a:r>
            <a:r>
              <a:rPr lang="en-US" baseline="0" dirty="0" smtClean="0"/>
              <a:t> life, and commerce, let’s talk about how we might actually go investigate and make sense of algorithmic power. </a:t>
            </a:r>
            <a:endParaRPr lang="en-US" dirty="0" smtClean="0"/>
          </a:p>
          <a:p>
            <a:endParaRPr lang="en-US" dirty="0" smtClean="0"/>
          </a:p>
          <a:p>
            <a:r>
              <a:rPr lang="en-US" dirty="0" smtClean="0"/>
              <a:t>Algorithms may be black boxes, but they have two little holes in the side, one for inputting and one for outputting. And if you vary the inputs in enough different ways and pay close attention to the outputs, you can start piecing together a theory of how the </a:t>
            </a:r>
            <a:r>
              <a:rPr lang="en-US" dirty="0" err="1" smtClean="0"/>
              <a:t>algo</a:t>
            </a:r>
            <a:r>
              <a:rPr lang="en-US" dirty="0" smtClean="0"/>
              <a:t> works. </a:t>
            </a:r>
          </a:p>
          <a:p>
            <a:endParaRPr lang="en-US" dirty="0" smtClean="0"/>
          </a:p>
        </p:txBody>
      </p:sp>
      <p:sp>
        <p:nvSpPr>
          <p:cNvPr id="4" name="Slide Number Placeholder 3"/>
          <p:cNvSpPr>
            <a:spLocks noGrp="1"/>
          </p:cNvSpPr>
          <p:nvPr>
            <p:ph type="sldNum" sz="quarter" idx="10"/>
          </p:nvPr>
        </p:nvSpPr>
        <p:spPr/>
        <p:txBody>
          <a:bodyPr/>
          <a:lstStyle/>
          <a:p>
            <a:fld id="{F9A72892-E56D-A547-B502-96178A1BC013}" type="slidenum">
              <a:rPr lang="en-US" smtClean="0"/>
              <a:pPr/>
              <a:t>14</a:t>
            </a:fld>
            <a:endParaRPr lang="en-US"/>
          </a:p>
        </p:txBody>
      </p:sp>
    </p:spTree>
    <p:extLst>
      <p:ext uri="{BB962C8B-B14F-4D97-AF65-F5344CB8AC3E}">
        <p14:creationId xmlns:p14="http://schemas.microsoft.com/office/powerpoint/2010/main" val="2258655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 code review is of limited use, b/c</a:t>
            </a:r>
            <a:r>
              <a:rPr lang="en-US" baseline="0" dirty="0" smtClean="0"/>
              <a:t> it takes very specialized knowledge to make sense of that. Also, it’s unlikely that illegal or otherwise deleterious algorithms would blatantly put something that was obvious in the code – it would be more obfuscated. Also issue with versioning, and having the right system setup to run the code. Issues with </a:t>
            </a:r>
            <a:r>
              <a:rPr lang="en-US" baseline="0" dirty="0" err="1" smtClean="0"/>
              <a:t>FOIAing</a:t>
            </a:r>
            <a:r>
              <a:rPr lang="en-US" baseline="0" dirty="0" smtClean="0"/>
              <a:t> code etc. And you might need access to the data they’re using as well as it may be a combination of code + data that produces a negative effect. </a:t>
            </a:r>
          </a:p>
          <a:p>
            <a:endParaRPr lang="en-US" baseline="0" dirty="0" smtClean="0"/>
          </a:p>
          <a:p>
            <a:r>
              <a:rPr lang="en-US" baseline="0" dirty="0" smtClean="0"/>
              <a:t>Want to mention examples of some of these. I’m not sure of noninvasive, but for scraping can mention my </a:t>
            </a:r>
            <a:r>
              <a:rPr lang="en-US" baseline="0" dirty="0" err="1" smtClean="0"/>
              <a:t>autocompletion</a:t>
            </a:r>
            <a:r>
              <a:rPr lang="en-US" baseline="0" dirty="0" smtClean="0"/>
              <a:t> work on </a:t>
            </a:r>
            <a:r>
              <a:rPr lang="en-US" baseline="0" dirty="0" err="1" smtClean="0"/>
              <a:t>google</a:t>
            </a:r>
            <a:r>
              <a:rPr lang="en-US" baseline="0" dirty="0" smtClean="0"/>
              <a:t> / bing, for crowdsourced can mention Message Machine</a:t>
            </a:r>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15</a:t>
            </a:fld>
            <a:endParaRPr lang="en-US"/>
          </a:p>
        </p:txBody>
      </p:sp>
    </p:spTree>
    <p:extLst>
      <p:ext uri="{BB962C8B-B14F-4D97-AF65-F5344CB8AC3E}">
        <p14:creationId xmlns:p14="http://schemas.microsoft.com/office/powerpoint/2010/main" val="2258655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r>
              <a:rPr lang="en-US" dirty="0" smtClean="0"/>
              <a:t>At the WSJ they used reverse engineering to understand how online commerce sites like Staples dynamically set prices based on things like geography and browser history. This involved simulating thousands of surfing sessions and recording prices. </a:t>
            </a:r>
          </a:p>
          <a:p>
            <a:endParaRPr lang="en-US" dirty="0" smtClean="0"/>
          </a:p>
          <a:p>
            <a:r>
              <a:rPr lang="en-US" dirty="0" smtClean="0"/>
              <a:t>Also: </a:t>
            </a:r>
            <a:r>
              <a:rPr lang="en-US" dirty="0" err="1" smtClean="0"/>
              <a:t>rosetta</a:t>
            </a:r>
            <a:r>
              <a:rPr lang="en-US" baseline="0" dirty="0" smtClean="0"/>
              <a:t> stone, </a:t>
            </a:r>
            <a:r>
              <a:rPr lang="en-US" baseline="0" dirty="0" err="1" smtClean="0"/>
              <a:t>orbitz</a:t>
            </a:r>
            <a:r>
              <a:rPr lang="en-US" baseline="0" dirty="0" smtClean="0"/>
              <a:t>, home depot</a:t>
            </a:r>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16</a:t>
            </a:fld>
            <a:endParaRPr lang="en-US"/>
          </a:p>
        </p:txBody>
      </p:sp>
    </p:spTree>
    <p:extLst>
      <p:ext uri="{BB962C8B-B14F-4D97-AF65-F5344CB8AC3E}">
        <p14:creationId xmlns:p14="http://schemas.microsoft.com/office/powerpoint/2010/main" val="24090121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r>
              <a:rPr lang="en-US" dirty="0" smtClean="0"/>
              <a:t>The tendency to see discount prices appeared to be tied most strongly to distance from an OfficeMax or Office Depot — Staples' main competitors.</a:t>
            </a:r>
          </a:p>
          <a:p>
            <a:r>
              <a:rPr lang="en-US" dirty="0" smtClean="0"/>
              <a:t>• ZIP Codes within about 20 miles of a competitor's store tended to see discount prices.</a:t>
            </a:r>
          </a:p>
          <a:p>
            <a:r>
              <a:rPr lang="en-US" dirty="0" smtClean="0"/>
              <a:t>• ZIP Codes farther away from a rival store tended to see higher prices, even more so if the ZIP Code contained a Staples store.</a:t>
            </a:r>
          </a:p>
          <a:p>
            <a:r>
              <a:rPr lang="en-US" dirty="0" smtClean="0"/>
              <a:t>• Cities (which were more likely to have Staples stores as well as competitor stores) tended to see discount prices in the Journal's tests as well.</a:t>
            </a:r>
          </a:p>
          <a:p>
            <a:r>
              <a:rPr lang="en-US" dirty="0" smtClean="0"/>
              <a:t>• The Journal also examined numerous other possible factors, including income and race, and found that none were tied as strongly to price as competitor-store locations.</a:t>
            </a:r>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17</a:t>
            </a:fld>
            <a:endParaRPr lang="en-US"/>
          </a:p>
        </p:txBody>
      </p:sp>
    </p:spTree>
    <p:extLst>
      <p:ext uri="{BB962C8B-B14F-4D97-AF65-F5344CB8AC3E}">
        <p14:creationId xmlns:p14="http://schemas.microsoft.com/office/powerpoint/2010/main" val="24090121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r>
              <a:rPr lang="en-US" dirty="0" smtClean="0"/>
              <a:t>The tendency to see discount prices appeared to be tied most strongly to distance from an OfficeMax or Office Depot — Staples' main competitors.</a:t>
            </a:r>
          </a:p>
          <a:p>
            <a:r>
              <a:rPr lang="en-US" b="1" dirty="0" smtClean="0"/>
              <a:t>• ZIP Codes within about 20 miles of a competitor's store tended to see discount prices.</a:t>
            </a:r>
          </a:p>
          <a:p>
            <a:r>
              <a:rPr lang="en-US" dirty="0" smtClean="0"/>
              <a:t>• ZIP Codes farther away from a rival store tended to see higher prices, even more so if the ZIP Code contained a Staples store.</a:t>
            </a:r>
          </a:p>
          <a:p>
            <a:r>
              <a:rPr lang="en-US" dirty="0" smtClean="0"/>
              <a:t>• Cities (which were more likely to have Staples stores as well as competitor stores) tended to see discount prices in the Journal's tests as well.</a:t>
            </a:r>
          </a:p>
          <a:p>
            <a:r>
              <a:rPr lang="en-US" dirty="0" smtClean="0"/>
              <a:t>• The Journal also examined numerous other possible factors, including income and race, and found that none were tied as strongly to price as competitor-store locations.</a:t>
            </a:r>
          </a:p>
          <a:p>
            <a:endParaRPr lang="en-US" dirty="0" smtClean="0"/>
          </a:p>
          <a:p>
            <a:endParaRPr lang="en-US" dirty="0" smtClean="0"/>
          </a:p>
          <a:p>
            <a:r>
              <a:rPr lang="en-US" dirty="0" smtClean="0"/>
              <a:t>What they found is that statistically speaking, the strongest correlation to price involved the distance to a rival’s store from the center of a zip code. Prices tend to be higher in areas with less competition, including rural or poor areas. </a:t>
            </a:r>
          </a:p>
        </p:txBody>
      </p:sp>
      <p:sp>
        <p:nvSpPr>
          <p:cNvPr id="4" name="Slide Number Placeholder 3"/>
          <p:cNvSpPr>
            <a:spLocks noGrp="1"/>
          </p:cNvSpPr>
          <p:nvPr>
            <p:ph type="sldNum" sz="quarter" idx="10"/>
          </p:nvPr>
        </p:nvSpPr>
        <p:spPr/>
        <p:txBody>
          <a:bodyPr/>
          <a:lstStyle/>
          <a:p>
            <a:fld id="{F9A72892-E56D-A547-B502-96178A1BC013}" type="slidenum">
              <a:rPr lang="en-US" smtClean="0"/>
              <a:pPr/>
              <a:t>18</a:t>
            </a:fld>
            <a:endParaRPr lang="en-US"/>
          </a:p>
        </p:txBody>
      </p:sp>
    </p:spTree>
    <p:extLst>
      <p:ext uri="{BB962C8B-B14F-4D97-AF65-F5344CB8AC3E}">
        <p14:creationId xmlns:p14="http://schemas.microsoft.com/office/powerpoint/2010/main" val="24090121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Driving prices down through competition could be a good thing</a:t>
            </a:r>
          </a:p>
          <a:p>
            <a:r>
              <a:rPr lang="en-US" dirty="0" smtClean="0"/>
              <a:t>Location correlates</a:t>
            </a:r>
            <a:r>
              <a:rPr lang="en-US" baseline="0" dirty="0" smtClean="0"/>
              <a:t> with other demographic factors like income and race so you might incidentally discriminate racially</a:t>
            </a:r>
          </a:p>
          <a:p>
            <a:endParaRPr lang="en-US" baseline="0" dirty="0" smtClean="0"/>
          </a:p>
          <a:p>
            <a:r>
              <a:rPr lang="en-US" baseline="0" dirty="0" smtClean="0"/>
              <a:t>Ethics: is it ok to pose as a different user to capture price data from that location? </a:t>
            </a:r>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19</a:t>
            </a:fld>
            <a:endParaRPr lang="en-US"/>
          </a:p>
        </p:txBody>
      </p:sp>
    </p:spTree>
    <p:extLst>
      <p:ext uri="{BB962C8B-B14F-4D97-AF65-F5344CB8AC3E}">
        <p14:creationId xmlns:p14="http://schemas.microsoft.com/office/powerpoint/2010/main" val="24444428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a:p>
            <a:r>
              <a:rPr lang="en-US" baseline="0" dirty="0" smtClean="0"/>
              <a:t>So I talked about Facebook a bit to motivate this talk but Google is something else we all use on a daily basis … and there is a tremendous amount of power embedded in how it directs attention. Still about a third of news content is found via search, and more than half of </a:t>
            </a:r>
            <a:r>
              <a:rPr lang="en-US" baseline="0" dirty="0" err="1" smtClean="0"/>
              <a:t>americans</a:t>
            </a:r>
            <a:r>
              <a:rPr lang="en-US" baseline="0" dirty="0" smtClean="0"/>
              <a:t> get news via search. </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F9A72892-E56D-A547-B502-96178A1BC013}" type="slidenum">
              <a:rPr lang="en-US" smtClean="0"/>
              <a:pPr/>
              <a:t>20</a:t>
            </a:fld>
            <a:endParaRPr lang="en-US"/>
          </a:p>
        </p:txBody>
      </p:sp>
    </p:spTree>
    <p:extLst>
      <p:ext uri="{BB962C8B-B14F-4D97-AF65-F5344CB8AC3E}">
        <p14:creationId xmlns:p14="http://schemas.microsoft.com/office/powerpoint/2010/main" val="23324672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Describe the service and how it works, discuss some of the advantages: better prices, more supply, more convenience for</a:t>
            </a:r>
            <a:r>
              <a:rPr lang="en-US" baseline="0" dirty="0" smtClean="0"/>
              <a:t> users, and disadvantages: sidesteps some regulation (lawsuit over blind passengers), makes it hard for drivers to negotiate b/c they are </a:t>
            </a:r>
            <a:r>
              <a:rPr lang="en-US" baseline="0" dirty="0" err="1" smtClean="0"/>
              <a:t>indep</a:t>
            </a:r>
            <a:r>
              <a:rPr lang="en-US" baseline="0" dirty="0" smtClean="0"/>
              <a:t> contractors.</a:t>
            </a:r>
          </a:p>
          <a:p>
            <a:endParaRPr lang="en-US" baseline="0" dirty="0" smtClean="0"/>
          </a:p>
          <a:p>
            <a:r>
              <a:rPr lang="en-US" baseline="0" dirty="0" smtClean="0"/>
              <a:t>Very </a:t>
            </a:r>
            <a:r>
              <a:rPr lang="en-US" baseline="0" dirty="0" err="1" smtClean="0"/>
              <a:t>apro</a:t>
            </a:r>
            <a:r>
              <a:rPr lang="en-US" baseline="0" dirty="0" smtClean="0"/>
              <a:t> </a:t>
            </a:r>
            <a:r>
              <a:rPr lang="en-US" baseline="0" dirty="0" err="1" smtClean="0"/>
              <a:t>po</a:t>
            </a:r>
            <a:r>
              <a:rPr lang="en-US" baseline="0" dirty="0" smtClean="0"/>
              <a:t> to talk about </a:t>
            </a:r>
            <a:r>
              <a:rPr lang="en-US" baseline="0" dirty="0" err="1" smtClean="0"/>
              <a:t>Uber</a:t>
            </a:r>
            <a:r>
              <a:rPr lang="en-US" baseline="0" dirty="0" smtClean="0"/>
              <a:t> in France where it’s very controversial. </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2</a:t>
            </a:fld>
            <a:endParaRPr lang="en-US"/>
          </a:p>
        </p:txBody>
      </p:sp>
    </p:spTree>
    <p:extLst>
      <p:ext uri="{BB962C8B-B14F-4D97-AF65-F5344CB8AC3E}">
        <p14:creationId xmlns:p14="http://schemas.microsoft.com/office/powerpoint/2010/main" val="42793523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A recent study in PNAS identified what they call the search engine manipulation effect, which shows that voting preferences can be linked to biases towards one candidate or another in mock search results. </a:t>
            </a:r>
            <a:endParaRPr lang="en-US" dirty="0" smtClean="0"/>
          </a:p>
          <a:p>
            <a:endParaRPr lang="en-US" dirty="0" smtClean="0"/>
          </a:p>
          <a:p>
            <a:r>
              <a:rPr lang="en-US" dirty="0" smtClean="0"/>
              <a:t>First experiment was about 2010</a:t>
            </a:r>
            <a:r>
              <a:rPr lang="en-US" baseline="0" dirty="0" smtClean="0"/>
              <a:t> election in Australia.</a:t>
            </a:r>
          </a:p>
          <a:p>
            <a:r>
              <a:rPr lang="en-US" baseline="0" dirty="0" smtClean="0"/>
              <a:t>A, B, D, and E shift voter preferences compared to control C. </a:t>
            </a:r>
          </a:p>
          <a:p>
            <a:r>
              <a:rPr lang="en-US" baseline="0" dirty="0" smtClean="0"/>
              <a:t>D, and E serve to mask the manipulation so that people don’t recognize the bias, whereas about 25% of participants noticed the bias in A and B. </a:t>
            </a:r>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21</a:t>
            </a:fld>
            <a:endParaRPr lang="en-US"/>
          </a:p>
        </p:txBody>
      </p:sp>
    </p:spTree>
    <p:extLst>
      <p:ext uri="{BB962C8B-B14F-4D97-AF65-F5344CB8AC3E}">
        <p14:creationId xmlns:p14="http://schemas.microsoft.com/office/powerpoint/2010/main" val="400453135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One</a:t>
            </a:r>
            <a:r>
              <a:rPr lang="en-US" baseline="0" dirty="0" smtClean="0"/>
              <a:t> of the criticisms of that study is that it lacks ecological validity </a:t>
            </a:r>
            <a:r>
              <a:rPr lang="is-IS" baseline="0" dirty="0" smtClean="0"/>
              <a:t>… it’s a faked search engine. So we’re looking at the real thing and how rankings around candidates may be biased. </a:t>
            </a:r>
          </a:p>
          <a:p>
            <a:pPr marL="0" marR="0" indent="0" algn="l" defTabSz="457200" rtl="0" eaLnBrk="1" fontAlgn="auto" latinLnBrk="0" hangingPunct="1">
              <a:lnSpc>
                <a:spcPct val="100000"/>
              </a:lnSpc>
              <a:spcBef>
                <a:spcPts val="0"/>
              </a:spcBef>
              <a:spcAft>
                <a:spcPts val="0"/>
              </a:spcAft>
              <a:buClrTx/>
              <a:buSzTx/>
              <a:buFontTx/>
              <a:buNone/>
              <a:tabLst/>
              <a:defRPr/>
            </a:pPr>
            <a:endParaRPr lang="is-I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is-IS" baseline="0" dirty="0" smtClean="0"/>
              <a:t>Point out the official sites, and only 1 critical news article on the 1st page of hillary. </a:t>
            </a:r>
          </a:p>
          <a:p>
            <a:pPr marL="0" marR="0" indent="0" algn="l" defTabSz="457200" rtl="0" eaLnBrk="1" fontAlgn="auto" latinLnBrk="0" hangingPunct="1">
              <a:lnSpc>
                <a:spcPct val="100000"/>
              </a:lnSpc>
              <a:spcBef>
                <a:spcPts val="0"/>
              </a:spcBef>
              <a:spcAft>
                <a:spcPts val="0"/>
              </a:spcAft>
              <a:buClrTx/>
              <a:buSzTx/>
              <a:buFontTx/>
              <a:buNone/>
              <a:tabLst/>
              <a:defRPr/>
            </a:pPr>
            <a:endParaRPr lang="is-I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is-IS" baseline="0" dirty="0" smtClean="0"/>
              <a:t>Question for accountability is how do we audit search results. </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This is something we’re current exploring in terms of political topics heading into</a:t>
            </a:r>
            <a:r>
              <a:rPr lang="en-US" baseline="0" dirty="0" smtClean="0"/>
              <a:t> the 2016 election. We want to track bias on different politically charged topics and candidates on a periodic basis and measure the opposition / support bias of the top N results. We’re currently working on the crowdsourcing validation, and will be looking forward to implement NLP techniques to integrate early next year. </a:t>
            </a:r>
            <a:endParaRPr lang="en-US" dirty="0" smtClean="0"/>
          </a:p>
          <a:p>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22</a:t>
            </a:fld>
            <a:endParaRPr lang="en-US"/>
          </a:p>
        </p:txBody>
      </p:sp>
    </p:spTree>
    <p:extLst>
      <p:ext uri="{BB962C8B-B14F-4D97-AF65-F5344CB8AC3E}">
        <p14:creationId xmlns:p14="http://schemas.microsoft.com/office/powerpoint/2010/main" val="346663081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Methodologically:</a:t>
            </a:r>
            <a:r>
              <a:rPr lang="en-US" baseline="0" dirty="0" smtClean="0"/>
              <a:t> use scraping tech to gather non-personalized (but localized) results. </a:t>
            </a:r>
          </a:p>
          <a:p>
            <a:endParaRPr lang="en-US" dirty="0" smtClean="0"/>
          </a:p>
          <a:p>
            <a:r>
              <a:rPr lang="en-US" dirty="0" smtClean="0"/>
              <a:t>Mention</a:t>
            </a:r>
            <a:r>
              <a:rPr lang="en-US" baseline="0" dirty="0" smtClean="0"/>
              <a:t> use of crowdsourcing to measure favorability score. Process for validation against ground truth. </a:t>
            </a:r>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23</a:t>
            </a:fld>
            <a:endParaRPr lang="en-US"/>
          </a:p>
        </p:txBody>
      </p:sp>
    </p:spTree>
    <p:extLst>
      <p:ext uri="{BB962C8B-B14F-4D97-AF65-F5344CB8AC3E}">
        <p14:creationId xmlns:p14="http://schemas.microsoft.com/office/powerpoint/2010/main" val="371091709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endParaRPr lang="en-US" baseline="0" dirty="0" smtClean="0"/>
          </a:p>
          <a:p>
            <a:r>
              <a:rPr lang="en-US" baseline="0" dirty="0" smtClean="0"/>
              <a:t>Need more research on this, but also just more access to data.  </a:t>
            </a:r>
            <a:endParaRPr lang="en-US" dirty="0" smtClean="0"/>
          </a:p>
          <a:p>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25</a:t>
            </a:fld>
            <a:endParaRPr lang="en-US"/>
          </a:p>
        </p:txBody>
      </p:sp>
    </p:spTree>
    <p:extLst>
      <p:ext uri="{BB962C8B-B14F-4D97-AF65-F5344CB8AC3E}">
        <p14:creationId xmlns:p14="http://schemas.microsoft.com/office/powerpoint/2010/main" val="22586556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There may be simpler alternatives to understand algorithms:</a:t>
            </a:r>
            <a:r>
              <a:rPr lang="en-US" baseline="0" dirty="0" smtClean="0"/>
              <a:t> </a:t>
            </a:r>
            <a:r>
              <a:rPr lang="en-US" dirty="0" smtClean="0"/>
              <a:t>you can poke and prod</a:t>
            </a:r>
            <a:r>
              <a:rPr lang="en-US" baseline="0" dirty="0" smtClean="0"/>
              <a:t> </a:t>
            </a:r>
            <a:r>
              <a:rPr lang="en-US" baseline="0" dirty="0" err="1" smtClean="0"/>
              <a:t>algos</a:t>
            </a:r>
            <a:r>
              <a:rPr lang="en-US" baseline="0" dirty="0" smtClean="0"/>
              <a:t> around you. </a:t>
            </a:r>
            <a:endParaRPr lang="en-US" dirty="0" smtClean="0"/>
          </a:p>
          <a:p>
            <a:endParaRPr lang="en-US" dirty="0" smtClean="0"/>
          </a:p>
          <a:p>
            <a:r>
              <a:rPr lang="en-US" dirty="0" smtClean="0"/>
              <a:t>Talk about FB as a curated news feed, that some are starting to poke and explore what</a:t>
            </a:r>
            <a:r>
              <a:rPr lang="en-US" baseline="0" dirty="0" smtClean="0"/>
              <a:t> triggers it: http://</a:t>
            </a:r>
            <a:r>
              <a:rPr lang="en-US" baseline="0" dirty="0" err="1" smtClean="0"/>
              <a:t>www.theatlantic.com</a:t>
            </a:r>
            <a:r>
              <a:rPr lang="en-US" baseline="0" dirty="0" smtClean="0"/>
              <a:t>/technology/archive/2014/08/tricking-</a:t>
            </a:r>
            <a:r>
              <a:rPr lang="en-US" baseline="0" dirty="0" err="1" smtClean="0"/>
              <a:t>facebooks</a:t>
            </a:r>
            <a:r>
              <a:rPr lang="en-US" baseline="0" dirty="0" smtClean="0"/>
              <a:t>-algorithm/375801/ - </a:t>
            </a:r>
          </a:p>
          <a:p>
            <a:endParaRPr lang="en-US" baseline="0" dirty="0" smtClean="0"/>
          </a:p>
          <a:p>
            <a:r>
              <a:rPr lang="en-US" baseline="0" dirty="0" smtClean="0"/>
              <a:t>There was another interesting story to mention from Wired, about the writer liking everything for 2 days and the feed getting totally polluted: http://</a:t>
            </a:r>
            <a:r>
              <a:rPr lang="en-US" baseline="0" dirty="0" err="1" smtClean="0"/>
              <a:t>www.wired.com</a:t>
            </a:r>
            <a:r>
              <a:rPr lang="en-US" baseline="0" dirty="0" smtClean="0"/>
              <a:t>/2014/08/i-liked-everything-i-saw-on-facebook-for-two-days-heres-what-it-did-to-me/</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26</a:t>
            </a:fld>
            <a:endParaRPr lang="en-US"/>
          </a:p>
        </p:txBody>
      </p:sp>
    </p:spTree>
    <p:extLst>
      <p:ext uri="{BB962C8B-B14F-4D97-AF65-F5344CB8AC3E}">
        <p14:creationId xmlns:p14="http://schemas.microsoft.com/office/powerpoint/2010/main" val="271179220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Issues: validity of the</a:t>
            </a:r>
            <a:r>
              <a:rPr lang="en-US" baseline="0" dirty="0" smtClean="0"/>
              <a:t> instruments, racial bias, opaque, difficult </a:t>
            </a:r>
            <a:r>
              <a:rPr lang="en-US" baseline="0" smtClean="0"/>
              <a:t>to challenge</a:t>
            </a:r>
            <a:endParaRPr lang="en-US"/>
          </a:p>
        </p:txBody>
      </p:sp>
      <p:sp>
        <p:nvSpPr>
          <p:cNvPr id="4" name="Slide Number Placeholder 3"/>
          <p:cNvSpPr>
            <a:spLocks noGrp="1"/>
          </p:cNvSpPr>
          <p:nvPr>
            <p:ph type="sldNum" sz="quarter" idx="10"/>
          </p:nvPr>
        </p:nvSpPr>
        <p:spPr/>
        <p:txBody>
          <a:bodyPr/>
          <a:lstStyle/>
          <a:p>
            <a:fld id="{F9A72892-E56D-A547-B502-96178A1BC013}" type="slidenum">
              <a:rPr lang="en-US" smtClean="0"/>
              <a:pPr/>
              <a:t>27</a:t>
            </a:fld>
            <a:endParaRPr lang="en-US"/>
          </a:p>
        </p:txBody>
      </p:sp>
    </p:spTree>
    <p:extLst>
      <p:ext uri="{BB962C8B-B14F-4D97-AF65-F5344CB8AC3E}">
        <p14:creationId xmlns:p14="http://schemas.microsoft.com/office/powerpoint/2010/main" val="13779645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Talk about surge prices, and how they are algorithmically dictated.</a:t>
            </a:r>
            <a:r>
              <a:rPr lang="en-US" baseline="0" dirty="0" smtClean="0"/>
              <a:t> The algorithm tries to manipulate the price to stimulate more drivers to come out as well as to control the demand for the product. </a:t>
            </a:r>
          </a:p>
          <a:p>
            <a:endParaRPr lang="en-US" baseline="0" dirty="0" smtClean="0"/>
          </a:p>
          <a:p>
            <a:r>
              <a:rPr lang="en-US" baseline="0" dirty="0" smtClean="0"/>
              <a:t>Broaden out to other peer sharing platforms: things like </a:t>
            </a:r>
            <a:r>
              <a:rPr lang="en-US" baseline="0" dirty="0" err="1" smtClean="0"/>
              <a:t>Airbnb</a:t>
            </a:r>
            <a:r>
              <a:rPr lang="en-US" baseline="0" dirty="0" smtClean="0"/>
              <a:t> also use algorithms: it’s about trying to optimally match buyers and sellers in an algorithmically mediated market. The problem is that we have no idea how those </a:t>
            </a:r>
            <a:r>
              <a:rPr lang="en-US" baseline="0" dirty="0" err="1" smtClean="0"/>
              <a:t>algorithmsm</a:t>
            </a:r>
            <a:r>
              <a:rPr lang="en-US" baseline="0" dirty="0" smtClean="0"/>
              <a:t> are working. </a:t>
            </a:r>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3</a:t>
            </a:fld>
            <a:endParaRPr lang="en-US"/>
          </a:p>
        </p:txBody>
      </p:sp>
    </p:spTree>
    <p:extLst>
      <p:ext uri="{BB962C8B-B14F-4D97-AF65-F5344CB8AC3E}">
        <p14:creationId xmlns:p14="http://schemas.microsoft.com/office/powerpoint/2010/main" val="28606560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Why does this investigation matter? We</a:t>
            </a:r>
            <a:r>
              <a:rPr lang="en-US" baseline="0" dirty="0" smtClean="0"/>
              <a:t> want to know about potential price discrimination that the algorithm might facilitate. We want to know whether some neighborhoods have better service than others, and if there are correlations to socio economics. </a:t>
            </a:r>
          </a:p>
          <a:p>
            <a:endParaRPr lang="en-US" baseline="0" dirty="0" smtClean="0"/>
          </a:p>
          <a:p>
            <a:r>
              <a:rPr lang="en-US" baseline="0" dirty="0" smtClean="0"/>
              <a:t>The worry is that the worst served neighborhoods have the least supply of </a:t>
            </a:r>
            <a:r>
              <a:rPr lang="en-US" baseline="0" dirty="0" err="1" smtClean="0"/>
              <a:t>uber</a:t>
            </a:r>
            <a:r>
              <a:rPr lang="en-US" baseline="0" dirty="0" smtClean="0"/>
              <a:t> vehicles, which might lead to higher surge prices and an deleterious feedback loop which drives prices even higher in those neighborhoods. </a:t>
            </a:r>
          </a:p>
          <a:p>
            <a:endParaRPr lang="en-US" baseline="0" dirty="0" smtClean="0"/>
          </a:p>
          <a:p>
            <a:r>
              <a:rPr lang="en-US" sz="1200" b="1" dirty="0" smtClean="0">
                <a:solidFill>
                  <a:srgbClr val="000000"/>
                </a:solidFill>
                <a:latin typeface="Gill Sans"/>
                <a:cs typeface="Gill Sans"/>
              </a:rPr>
              <a:t>What do surge prices depend on? </a:t>
            </a:r>
          </a:p>
          <a:p>
            <a:r>
              <a:rPr lang="en-US" sz="1200" dirty="0" smtClean="0">
                <a:solidFill>
                  <a:schemeClr val="bg1">
                    <a:lumMod val="50000"/>
                  </a:schemeClr>
                </a:solidFill>
                <a:latin typeface="Gill Sans"/>
                <a:cs typeface="Gill Sans"/>
              </a:rPr>
              <a:t>Weather? </a:t>
            </a:r>
          </a:p>
          <a:p>
            <a:r>
              <a:rPr lang="en-US" sz="1200" dirty="0" smtClean="0">
                <a:solidFill>
                  <a:schemeClr val="bg1">
                    <a:lumMod val="50000"/>
                  </a:schemeClr>
                </a:solidFill>
                <a:latin typeface="Gill Sans"/>
                <a:cs typeface="Gill Sans"/>
              </a:rPr>
              <a:t>Location? </a:t>
            </a:r>
          </a:p>
          <a:p>
            <a:r>
              <a:rPr lang="en-US" sz="1200" dirty="0" smtClean="0">
                <a:solidFill>
                  <a:schemeClr val="bg1">
                    <a:lumMod val="50000"/>
                  </a:schemeClr>
                </a:solidFill>
                <a:latin typeface="Gill Sans"/>
                <a:cs typeface="Gill Sans"/>
              </a:rPr>
              <a:t>Supply? </a:t>
            </a:r>
          </a:p>
          <a:p>
            <a:r>
              <a:rPr lang="en-US" sz="1200" dirty="0" smtClean="0">
                <a:solidFill>
                  <a:schemeClr val="bg1">
                    <a:lumMod val="50000"/>
                  </a:schemeClr>
                </a:solidFill>
                <a:latin typeface="Gill Sans"/>
                <a:cs typeface="Gill Sans"/>
              </a:rPr>
              <a:t>Length of trip? </a:t>
            </a:r>
          </a:p>
          <a:p>
            <a:r>
              <a:rPr lang="en-US" sz="1200" dirty="0" smtClean="0">
                <a:solidFill>
                  <a:schemeClr val="bg1">
                    <a:lumMod val="50000"/>
                  </a:schemeClr>
                </a:solidFill>
                <a:latin typeface="Gill Sans"/>
                <a:cs typeface="Gill Sans"/>
              </a:rPr>
              <a:t>User profile or history?</a:t>
            </a:r>
          </a:p>
          <a:p>
            <a:r>
              <a:rPr lang="en-US" sz="1200" dirty="0" smtClean="0">
                <a:solidFill>
                  <a:schemeClr val="bg1">
                    <a:lumMod val="50000"/>
                  </a:schemeClr>
                </a:solidFill>
                <a:latin typeface="Gill Sans"/>
                <a:cs typeface="Gill Sans"/>
              </a:rPr>
              <a:t>Other factors?</a:t>
            </a:r>
          </a:p>
          <a:p>
            <a:endParaRPr lang="en-US" sz="1200" dirty="0" smtClean="0">
              <a:solidFill>
                <a:schemeClr val="bg1">
                  <a:lumMod val="50000"/>
                </a:schemeClr>
              </a:solidFill>
              <a:latin typeface="Gill Sans"/>
              <a:cs typeface="Gill Sans"/>
            </a:endParaRPr>
          </a:p>
          <a:p>
            <a:r>
              <a:rPr lang="en-US" sz="1200" dirty="0" smtClean="0">
                <a:solidFill>
                  <a:schemeClr val="bg1">
                    <a:lumMod val="50000"/>
                  </a:schemeClr>
                </a:solidFill>
                <a:latin typeface="Gill Sans"/>
                <a:cs typeface="Gill Sans"/>
              </a:rPr>
              <a:t>Do surge prices even work to get more supply?</a:t>
            </a:r>
          </a:p>
          <a:p>
            <a:endParaRPr lang="en-US" sz="1200" dirty="0" smtClean="0">
              <a:solidFill>
                <a:srgbClr val="000000"/>
              </a:solidFill>
              <a:latin typeface="Gill Sans"/>
              <a:cs typeface="Gill Sans"/>
            </a:endParaRPr>
          </a:p>
          <a:p>
            <a:r>
              <a:rPr lang="en-US" sz="1200" dirty="0" smtClean="0">
                <a:latin typeface="Gill Sans"/>
                <a:cs typeface="Gill Sans"/>
              </a:rPr>
              <a:t>How can we investigate this algorithm?</a:t>
            </a:r>
          </a:p>
          <a:p>
            <a:endParaRPr lang="en-US" dirty="0" smtClean="0"/>
          </a:p>
        </p:txBody>
      </p:sp>
      <p:sp>
        <p:nvSpPr>
          <p:cNvPr id="4" name="Slide Number Placeholder 3"/>
          <p:cNvSpPr>
            <a:spLocks noGrp="1"/>
          </p:cNvSpPr>
          <p:nvPr>
            <p:ph type="sldNum" sz="quarter" idx="10"/>
          </p:nvPr>
        </p:nvSpPr>
        <p:spPr/>
        <p:txBody>
          <a:bodyPr/>
          <a:lstStyle/>
          <a:p>
            <a:fld id="{F9A72892-E56D-A547-B502-96178A1BC013}" type="slidenum">
              <a:rPr lang="en-US" smtClean="0"/>
              <a:pPr/>
              <a:t>4</a:t>
            </a:fld>
            <a:endParaRPr lang="en-US"/>
          </a:p>
        </p:txBody>
      </p:sp>
    </p:spTree>
    <p:extLst>
      <p:ext uri="{BB962C8B-B14F-4D97-AF65-F5344CB8AC3E}">
        <p14:creationId xmlns:p14="http://schemas.microsoft.com/office/powerpoint/2010/main" val="35383697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baseline="0" dirty="0" smtClean="0"/>
              <a:t>So back to the original question of whether </a:t>
            </a:r>
            <a:r>
              <a:rPr lang="en-US" baseline="0" dirty="0" err="1" smtClean="0"/>
              <a:t>uber</a:t>
            </a:r>
            <a:r>
              <a:rPr lang="en-US" baseline="0" dirty="0" smtClean="0"/>
              <a:t> surge pricing actually works. </a:t>
            </a:r>
          </a:p>
          <a:p>
            <a:endParaRPr lang="en-US" baseline="0" dirty="0" smtClean="0"/>
          </a:p>
          <a:p>
            <a:r>
              <a:rPr lang="en-US" baseline="0" dirty="0" smtClean="0"/>
              <a:t>I collected 4 weeks worth of data from </a:t>
            </a:r>
            <a:r>
              <a:rPr lang="en-US" baseline="0" dirty="0" err="1" smtClean="0"/>
              <a:t>Ubers</a:t>
            </a:r>
            <a:r>
              <a:rPr lang="en-US" baseline="0" dirty="0" smtClean="0"/>
              <a:t> own </a:t>
            </a:r>
            <a:r>
              <a:rPr lang="en-US" baseline="0" dirty="0" err="1" smtClean="0"/>
              <a:t>api</a:t>
            </a:r>
            <a:r>
              <a:rPr lang="en-US" baseline="0" dirty="0" smtClean="0"/>
              <a:t> and started asking questions, like how often does the price actually change? You can see neighborhood level patterns, as well as spikes. </a:t>
            </a:r>
            <a:endParaRPr lang="en-US" dirty="0" smtClean="0"/>
          </a:p>
        </p:txBody>
      </p:sp>
      <p:sp>
        <p:nvSpPr>
          <p:cNvPr id="4" name="Slide Number Placeholder 3"/>
          <p:cNvSpPr>
            <a:spLocks noGrp="1"/>
          </p:cNvSpPr>
          <p:nvPr>
            <p:ph type="sldNum" sz="quarter" idx="10"/>
          </p:nvPr>
        </p:nvSpPr>
        <p:spPr/>
        <p:txBody>
          <a:bodyPr/>
          <a:lstStyle/>
          <a:p>
            <a:fld id="{F9A72892-E56D-A547-B502-96178A1BC013}" type="slidenum">
              <a:rPr lang="en-US" smtClean="0"/>
              <a:pPr/>
              <a:t>5</a:t>
            </a:fld>
            <a:endParaRPr lang="en-US"/>
          </a:p>
        </p:txBody>
      </p:sp>
    </p:spTree>
    <p:extLst>
      <p:ext uri="{BB962C8B-B14F-4D97-AF65-F5344CB8AC3E}">
        <p14:creationId xmlns:p14="http://schemas.microsoft.com/office/powerpoint/2010/main" val="35383697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So the pricing algorithm seems to work somewhat for reducing wait times for cars when surge pricing kicks in. But the pricing is highly localized and is changing frequently. Is it really getting more cars on the road, or is it attracting drivers already on the road toward neighborhoods with surge prices? The data in fact suggests the latter: when prices are higher in one neighborhood it saps capacity away from an adjacent neighborhood. For instance, if surge pricing is higher on U St. or K St. I found that the estimated waiting time, the service quality, suffers in the Navy Yard. As the next chart shows, if the price is 1.8x higher on U St. than in Navy Yard this means a rider in Navy Yard would have to wait on average 40 seconds longer for a pick-up. </a:t>
            </a:r>
          </a:p>
          <a:p>
            <a:endParaRPr lang="en-US" dirty="0" smtClean="0"/>
          </a:p>
          <a:p>
            <a:r>
              <a:rPr lang="en-US" dirty="0" smtClean="0"/>
              <a:t>Instead of getting more drivers on the road, </a:t>
            </a:r>
            <a:r>
              <a:rPr lang="en-US" dirty="0" err="1" smtClean="0"/>
              <a:t>Uber’s</a:t>
            </a:r>
            <a:r>
              <a:rPr lang="en-US" dirty="0" smtClean="0"/>
              <a:t> surge pricing appears to deplete drivers in adjacent areas. A price hike in one area means drivers move there, but away from another, leaving it underserved. If someone in the newly underserved area now needs a car they wait longer, or a surge price has to come into effect to get a car over there. At the end of the day the </a:t>
            </a:r>
            <a:r>
              <a:rPr lang="en-US" dirty="0" err="1" smtClean="0"/>
              <a:t>Uber</a:t>
            </a:r>
            <a:r>
              <a:rPr lang="en-US" dirty="0" smtClean="0"/>
              <a:t> system is about re-allocation of supply. And this raises interesting questions about which neighborhoods “deserve” to have higher service quality. Higher prices for some means worse service quality for others. </a:t>
            </a:r>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6</a:t>
            </a:fld>
            <a:endParaRPr lang="en-US"/>
          </a:p>
        </p:txBody>
      </p:sp>
    </p:spTree>
    <p:extLst>
      <p:ext uri="{BB962C8B-B14F-4D97-AF65-F5344CB8AC3E}">
        <p14:creationId xmlns:p14="http://schemas.microsoft.com/office/powerpoint/2010/main" val="30381835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r>
              <a:rPr lang="en-US" dirty="0" smtClean="0"/>
              <a:t>Slide with word cloud: The basic idea here is that not just in romance, but in many walks of life we’re now turning over important decisions to algorithms. Point out some of these examples and perhaps provide a sentence</a:t>
            </a:r>
            <a:r>
              <a:rPr lang="en-US" baseline="0" dirty="0" smtClean="0"/>
              <a:t> of context. </a:t>
            </a:r>
            <a:endParaRPr lang="en-US" dirty="0" smtClean="0"/>
          </a:p>
          <a:p>
            <a:endParaRPr lang="en-US" dirty="0" smtClean="0"/>
          </a:p>
          <a:p>
            <a:r>
              <a:rPr lang="en-US" dirty="0" smtClean="0"/>
              <a:t>Why</a:t>
            </a:r>
            <a:r>
              <a:rPr lang="en-US" baseline="0" dirty="0" smtClean="0"/>
              <a:t> this matters for journalism is that these algorithms wield an increasing amount of power over us, but we have little clarity over how they operate and exert that power. </a:t>
            </a:r>
            <a:endParaRPr lang="en-US" dirty="0" smtClean="0"/>
          </a:p>
          <a:p>
            <a:endParaRPr lang="en-US" dirty="0" smtClean="0"/>
          </a:p>
          <a:p>
            <a:r>
              <a:rPr lang="en-US" dirty="0" smtClean="0"/>
              <a:t>Interesting to mention: http://</a:t>
            </a:r>
            <a:r>
              <a:rPr lang="en-US" dirty="0" err="1" smtClean="0"/>
              <a:t>mobile.nytimes.com</a:t>
            </a:r>
            <a:r>
              <a:rPr lang="en-US" dirty="0" smtClean="0"/>
              <a:t>/2014/08/11/opinion/</a:t>
            </a:r>
            <a:r>
              <a:rPr lang="en-US" dirty="0" err="1" smtClean="0"/>
              <a:t>sentencing-by-the-numbers.html?referrer</a:t>
            </a:r>
            <a:r>
              <a:rPr lang="en-US" dirty="0" smtClean="0"/>
              <a:t>=&amp;_r=3</a:t>
            </a:r>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8</a:t>
            </a:fld>
            <a:endParaRPr lang="en-US"/>
          </a:p>
        </p:txBody>
      </p:sp>
    </p:spTree>
    <p:extLst>
      <p:ext uri="{BB962C8B-B14F-4D97-AF65-F5344CB8AC3E}">
        <p14:creationId xmlns:p14="http://schemas.microsoft.com/office/powerpoint/2010/main" val="2258655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There are even algorithms in things like romantic dating, which this clever New Yorker cartoon captures.</a:t>
            </a:r>
            <a:r>
              <a:rPr lang="en-US" baseline="0" dirty="0" smtClean="0"/>
              <a:t> Actually it’s quite astute, you have an annoyed woman who says: “I’d like to meet the algorithm that thought we’d be a good match.” which kind of drives at an underlying issue with algorithms which is that they’re not accountable. </a:t>
            </a:r>
          </a:p>
          <a:p>
            <a:endParaRPr lang="en-US" baseline="0" dirty="0" smtClean="0"/>
          </a:p>
          <a:p>
            <a:r>
              <a:rPr lang="en-US" baseline="0" dirty="0" smtClean="0"/>
              <a:t>We don’t really know HOW they came to their decisions: whether that be a romantic match, or a search ranking, or what have you.</a:t>
            </a:r>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9</a:t>
            </a:fld>
            <a:endParaRPr lang="en-US"/>
          </a:p>
        </p:txBody>
      </p:sp>
    </p:spTree>
    <p:extLst>
      <p:ext uri="{BB962C8B-B14F-4D97-AF65-F5344CB8AC3E}">
        <p14:creationId xmlns:p14="http://schemas.microsoft.com/office/powerpoint/2010/main" val="42805751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r>
              <a:rPr lang="en-US" b="0" baseline="0" dirty="0" smtClean="0"/>
              <a:t>Which brings up a need to think more about algorithmic accountability: an emerging new dimension of investigative journalism that makes algorithms its focus and asks questions like … </a:t>
            </a:r>
          </a:p>
          <a:p>
            <a:endParaRPr lang="en-US" b="0" baseline="0" dirty="0" smtClean="0"/>
          </a:p>
          <a:p>
            <a:r>
              <a:rPr lang="en-US" b="0" baseline="0" dirty="0" smtClean="0"/>
              <a:t>We might employ methods like reverse engineering of an algorithm’s input-output relationship, or auditing to help characterize </a:t>
            </a:r>
            <a:r>
              <a:rPr lang="en-US" b="0" baseline="0" dirty="0" err="1" smtClean="0"/>
              <a:t>adapative</a:t>
            </a:r>
            <a:r>
              <a:rPr lang="en-US" b="0" baseline="0" dirty="0" smtClean="0"/>
              <a:t> and personalized algorithms</a:t>
            </a:r>
          </a:p>
          <a:p>
            <a:endParaRPr lang="en-US" b="0" baseline="0" dirty="0" smtClean="0"/>
          </a:p>
          <a:p>
            <a:r>
              <a:rPr lang="en-US" b="0" baseline="0" dirty="0" smtClean="0"/>
              <a:t>Now news orgs are also corporations that operate algorithms. What does it mean to have such an </a:t>
            </a:r>
            <a:r>
              <a:rPr lang="en-US" b="0" baseline="0" dirty="0" err="1" smtClean="0"/>
              <a:t>algo</a:t>
            </a:r>
            <a:r>
              <a:rPr lang="en-US" b="0" baseline="0" dirty="0" smtClean="0"/>
              <a:t> </a:t>
            </a:r>
            <a:r>
              <a:rPr lang="en-US" b="0" baseline="0" smtClean="0"/>
              <a:t>operating internally to a news org?</a:t>
            </a:r>
            <a:endParaRPr lang="en-US" b="0" baseline="0" dirty="0" smtClean="0"/>
          </a:p>
        </p:txBody>
      </p:sp>
      <p:sp>
        <p:nvSpPr>
          <p:cNvPr id="4" name="Slide Number Placeholder 3"/>
          <p:cNvSpPr>
            <a:spLocks noGrp="1"/>
          </p:cNvSpPr>
          <p:nvPr>
            <p:ph type="sldNum" sz="quarter" idx="10"/>
          </p:nvPr>
        </p:nvSpPr>
        <p:spPr/>
        <p:txBody>
          <a:bodyPr/>
          <a:lstStyle/>
          <a:p>
            <a:fld id="{7A955059-F18B-4A46-8E2C-80467ADA89E0}" type="slidenum">
              <a:rPr lang="en-US" smtClean="0"/>
              <a:pPr/>
              <a:t>10</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6"/>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92B617BB-BDCF-E049-914F-58FDBB7AD14D}" type="datetimeFigureOut">
              <a:rPr lang="en-US" smtClean="0"/>
              <a:pPr/>
              <a:t>3/8/17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255350-2D2D-8B49-B78B-AB318FDB11E5}"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xmlns:mv="urn:schemas-microsoft-com:mac:vml">
      <p:transition spd="slow" advClick="0" advTm="1500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2B617BB-BDCF-E049-914F-58FDBB7AD14D}" type="datetimeFigureOut">
              <a:rPr lang="en-US" smtClean="0"/>
              <a:pPr/>
              <a:t>3/8/17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255350-2D2D-8B49-B78B-AB318FDB11E5}"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xmlns:mv="urn:schemas-microsoft-com:mac:vml">
      <p:transition spd="slow" advClick="0" advTm="1500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9"/>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9"/>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2B617BB-BDCF-E049-914F-58FDBB7AD14D}" type="datetimeFigureOut">
              <a:rPr lang="en-US" smtClean="0"/>
              <a:pPr/>
              <a:t>3/8/17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255350-2D2D-8B49-B78B-AB318FDB11E5}"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xmlns:mv="urn:schemas-microsoft-com:mac:vml">
      <p:transition spd="slow" advClick="0" advTm="1500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92B617BB-BDCF-E049-914F-58FDBB7AD14D}" type="datetimeFigureOut">
              <a:rPr lang="en-US" smtClean="0"/>
              <a:pPr/>
              <a:t>3/8/17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255350-2D2D-8B49-B78B-AB318FDB11E5}"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xmlns:mv="urn:schemas-microsoft-com:mac:vml">
      <p:transition spd="slow" advClick="0" advTm="1500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4"/>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2B617BB-BDCF-E049-914F-58FDBB7AD14D}" type="datetimeFigureOut">
              <a:rPr lang="en-US" smtClean="0"/>
              <a:pPr/>
              <a:t>3/8/17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255350-2D2D-8B49-B78B-AB318FDB11E5}"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xmlns:mv="urn:schemas-microsoft-com:mac:vml">
      <p:transition spd="slow" advClick="0" advTm="1500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92B617BB-BDCF-E049-914F-58FDBB7AD14D}" type="datetimeFigureOut">
              <a:rPr lang="en-US" smtClean="0"/>
              <a:pPr/>
              <a:t>3/8/17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5255350-2D2D-8B49-B78B-AB318FDB11E5}"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xmlns:mv="urn:schemas-microsoft-com:mac:vml">
      <p:transition spd="slow" advClick="0" advTm="1500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1"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1"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92B617BB-BDCF-E049-914F-58FDBB7AD14D}" type="datetimeFigureOut">
              <a:rPr lang="en-US" smtClean="0"/>
              <a:pPr/>
              <a:t>3/8/17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5255350-2D2D-8B49-B78B-AB318FDB11E5}"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xmlns:mv="urn:schemas-microsoft-com:mac:vml">
      <p:transition spd="slow" advClick="0" advTm="1500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92B617BB-BDCF-E049-914F-58FDBB7AD14D}" type="datetimeFigureOut">
              <a:rPr lang="en-US" smtClean="0"/>
              <a:pPr/>
              <a:t>3/8/17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5255350-2D2D-8B49-B78B-AB318FDB11E5}"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xmlns:mv="urn:schemas-microsoft-com:mac:vml">
      <p:transition spd="slow" advClick="0" advTm="1500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2B617BB-BDCF-E049-914F-58FDBB7AD14D}" type="datetimeFigureOut">
              <a:rPr lang="en-US" smtClean="0"/>
              <a:pPr/>
              <a:t>3/8/17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5255350-2D2D-8B49-B78B-AB318FDB11E5}"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xmlns:mv="urn:schemas-microsoft-com:mac:vml">
      <p:transition spd="slow" advClick="0" advTm="1500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1"/>
            <a:ext cx="5111751"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1" y="1435101"/>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2B617BB-BDCF-E049-914F-58FDBB7AD14D}" type="datetimeFigureOut">
              <a:rPr lang="en-US" smtClean="0"/>
              <a:pPr/>
              <a:t>3/8/17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5255350-2D2D-8B49-B78B-AB318FDB11E5}"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xmlns:mv="urn:schemas-microsoft-com:mac:vml">
      <p:transition spd="slow" advClick="0" advTm="1500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9"/>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2B617BB-BDCF-E049-914F-58FDBB7AD14D}" type="datetimeFigureOut">
              <a:rPr lang="en-US" smtClean="0"/>
              <a:pPr/>
              <a:t>3/8/17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5255350-2D2D-8B49-B78B-AB318FDB11E5}"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xmlns:mv="urn:schemas-microsoft-com:mac:vml">
      <p:transition spd="slow" advClick="0" advTm="15000"/>
    </mc:Fallback>
  </mc:AlternateContent>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9"/>
            <a:ext cx="8229600" cy="741362"/>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346200"/>
            <a:ext cx="8229600" cy="4749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457200" y="6356351"/>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2B617BB-BDCF-E049-914F-58FDBB7AD14D}" type="datetimeFigureOut">
              <a:rPr lang="en-US" smtClean="0"/>
              <a:pPr/>
              <a:t>3/8/17</a:t>
            </a:fld>
            <a:endParaRPr lang="en-US"/>
          </a:p>
        </p:txBody>
      </p:sp>
      <p:sp>
        <p:nvSpPr>
          <p:cNvPr id="5" name="Footer Placeholder 4"/>
          <p:cNvSpPr>
            <a:spLocks noGrp="1"/>
          </p:cNvSpPr>
          <p:nvPr>
            <p:ph type="ftr" sz="quarter" idx="3"/>
          </p:nvPr>
        </p:nvSpPr>
        <p:spPr>
          <a:xfrm>
            <a:off x="3124200" y="6356351"/>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1"/>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5255350-2D2D-8B49-B78B-AB318FDB11E5}"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slow" p14:dur="2000" advClick="0" advTm="15000"/>
    </mc:Choice>
    <mc:Fallback xmlns="" xmlns:mv="urn:schemas-microsoft-com:mac:vml">
      <p:transition spd="slow" advClick="0" advTm="15000"/>
    </mc:Fallback>
  </mc:AlternateContent>
  <p:txStyles>
    <p:titleStyle>
      <a:lvl1pPr algn="ctr" defTabSz="457200" rtl="0" eaLnBrk="1" latinLnBrk="0" hangingPunct="1">
        <a:spcBef>
          <a:spcPct val="0"/>
        </a:spcBef>
        <a:buNone/>
        <a:defRPr sz="4400" b="1" kern="1200">
          <a:solidFill>
            <a:schemeClr val="bg1">
              <a:lumMod val="75000"/>
            </a:schemeClr>
          </a:solidFill>
          <a:latin typeface="Gill Sans MT"/>
          <a:ea typeface="+mj-ea"/>
          <a:cs typeface="Gill Sans MT"/>
        </a:defRPr>
      </a:lvl1pPr>
    </p:titleStyle>
    <p:bodyStyle>
      <a:lvl1pPr marL="0" indent="0" algn="l" defTabSz="457200" rtl="0" eaLnBrk="1" latinLnBrk="0" hangingPunct="1">
        <a:spcBef>
          <a:spcPts val="0"/>
        </a:spcBef>
        <a:buFontTx/>
        <a:buNone/>
        <a:defRPr sz="3600" b="1" kern="1200">
          <a:solidFill>
            <a:schemeClr val="tx1"/>
          </a:solidFill>
          <a:latin typeface="Gill Sans"/>
          <a:ea typeface="+mn-ea"/>
          <a:cs typeface="Gill Sans"/>
        </a:defRPr>
      </a:lvl1pPr>
      <a:lvl2pPr marL="0" indent="0" algn="l" defTabSz="457200" rtl="0" eaLnBrk="1" latinLnBrk="0" hangingPunct="1">
        <a:spcBef>
          <a:spcPts val="0"/>
        </a:spcBef>
        <a:buFont typeface="Arial"/>
        <a:buNone/>
        <a:defRPr sz="2800" kern="1200">
          <a:solidFill>
            <a:schemeClr val="tx1">
              <a:lumMod val="65000"/>
              <a:lumOff val="35000"/>
            </a:schemeClr>
          </a:solidFill>
          <a:latin typeface="Gill Sans"/>
          <a:ea typeface="+mn-ea"/>
          <a:cs typeface="Gill Sans"/>
        </a:defRPr>
      </a:lvl2pPr>
      <a:lvl3pPr marL="914400" indent="0" algn="l" defTabSz="457200" rtl="0" eaLnBrk="1" latinLnBrk="0" hangingPunct="1">
        <a:spcBef>
          <a:spcPct val="20000"/>
        </a:spcBef>
        <a:buFont typeface="Arial"/>
        <a:buNone/>
        <a:defRPr sz="2400" kern="1200">
          <a:solidFill>
            <a:schemeClr val="tx1"/>
          </a:solidFill>
          <a:latin typeface="Gill Sans"/>
          <a:ea typeface="+mn-ea"/>
          <a:cs typeface="Gill Sans"/>
        </a:defRPr>
      </a:lvl3pPr>
      <a:lvl4pPr marL="1371600" indent="0" algn="l" defTabSz="457200" rtl="0" eaLnBrk="1" latinLnBrk="0" hangingPunct="1">
        <a:spcBef>
          <a:spcPct val="20000"/>
        </a:spcBef>
        <a:buFont typeface="Arial"/>
        <a:buNone/>
        <a:defRPr sz="2000" kern="1200">
          <a:solidFill>
            <a:schemeClr val="tx1"/>
          </a:solidFill>
          <a:latin typeface="Gill Sans"/>
          <a:ea typeface="+mn-ea"/>
          <a:cs typeface="Gill Sans"/>
        </a:defRPr>
      </a:lvl4pPr>
      <a:lvl5pPr marL="1828800" indent="0" algn="l" defTabSz="457200" rtl="0" eaLnBrk="1" latinLnBrk="0" hangingPunct="1">
        <a:spcBef>
          <a:spcPct val="20000"/>
        </a:spcBef>
        <a:buFont typeface="Arial"/>
        <a:buNone/>
        <a:defRPr sz="2000" kern="1200">
          <a:solidFill>
            <a:schemeClr val="tx1"/>
          </a:solidFill>
          <a:latin typeface="Gill Sans"/>
          <a:ea typeface="+mn-ea"/>
          <a:cs typeface="Gill San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17.png"/><Relationship Id="rId6" Type="http://schemas.openxmlformats.org/officeDocument/2006/relationships/image" Target="../media/image18.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6.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4" Type="http://schemas.microsoft.com/office/2007/relationships/hdphoto" Target="../media/hdphoto1.wdp"/><Relationship Id="rId5" Type="http://schemas.openxmlformats.org/officeDocument/2006/relationships/image" Target="../media/image5.jpeg"/><Relationship Id="rId6" Type="http://schemas.microsoft.com/office/2007/relationships/hdphoto" Target="../media/hdphoto2.wdp"/><Relationship Id="rId7" Type="http://schemas.openxmlformats.org/officeDocument/2006/relationships/image" Target="../media/image6.png"/><Relationship Id="rId8" Type="http://schemas.openxmlformats.org/officeDocument/2006/relationships/image" Target="../media/image7.png"/><Relationship Id="rId9" Type="http://schemas.openxmlformats.org/officeDocument/2006/relationships/image" Target="../media/image8.jpeg"/><Relationship Id="rId10" Type="http://schemas.microsoft.com/office/2007/relationships/hdphoto" Target="../media/hdphoto3.wdp"/><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 Id="rId3"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304800" y="1397000"/>
            <a:ext cx="8839201" cy="3327401"/>
          </a:xfrm>
          <a:prstGeom prst="rect">
            <a:avLst/>
          </a:prstGeom>
        </p:spPr>
        <p:txBody>
          <a:bodyPr vert="horz" lIns="91440" tIns="45720" rIns="91440" bIns="45720" rtlCol="0" anchor="ctr">
            <a:noAutofit/>
          </a:bodyPr>
          <a:lstStyle/>
          <a:p>
            <a:pPr lvl="0" algn="ctr">
              <a:spcBef>
                <a:spcPct val="0"/>
              </a:spcBef>
              <a:defRPr/>
            </a:pPr>
            <a:r>
              <a:rPr lang="en-US" sz="4800" dirty="0" smtClean="0">
                <a:latin typeface="Abadi MT Condensed Extra Bold"/>
                <a:ea typeface="+mj-ea"/>
                <a:cs typeface="Abadi MT Condensed Extra Bold"/>
              </a:rPr>
              <a:t>Algorithmic Accountability Reporting</a:t>
            </a:r>
            <a:endParaRPr kumimoji="0" lang="en-US" sz="4800" b="0" i="0" u="none" strike="noStrike" kern="1200" cap="none" spc="0" normalizeH="0" noProof="0" dirty="0" smtClean="0">
              <a:ln>
                <a:noFill/>
              </a:ln>
              <a:effectLst/>
              <a:uLnTx/>
              <a:uFillTx/>
              <a:latin typeface="Abadi MT Condensed Extra Bold"/>
              <a:ea typeface="+mj-ea"/>
              <a:cs typeface="Abadi MT Condensed Extra Bold"/>
            </a:endParaRPr>
          </a:p>
        </p:txBody>
      </p:sp>
      <p:sp>
        <p:nvSpPr>
          <p:cNvPr id="7" name="Title 1"/>
          <p:cNvSpPr txBox="1">
            <a:spLocks/>
          </p:cNvSpPr>
          <p:nvPr/>
        </p:nvSpPr>
        <p:spPr>
          <a:xfrm>
            <a:off x="622301" y="1092200"/>
            <a:ext cx="5626100" cy="1104899"/>
          </a:xfrm>
          <a:prstGeom prst="rect">
            <a:avLst/>
          </a:prstGeom>
        </p:spPr>
        <p:txBody>
          <a:bodyPr vert="horz" lIns="91440" tIns="45720" rIns="91440" bIns="45720" rtlCol="0" anchor="ctr">
            <a:noAutofit/>
          </a:bodyPr>
          <a:lstStyle/>
          <a:p>
            <a:pPr marL="0" marR="0" lvl="0" indent="0" algn="r" defTabSz="457200" rtl="0" eaLnBrk="1" fontAlgn="auto" latinLnBrk="0" hangingPunct="1">
              <a:lnSpc>
                <a:spcPct val="100000"/>
              </a:lnSpc>
              <a:spcBef>
                <a:spcPct val="0"/>
              </a:spcBef>
              <a:spcAft>
                <a:spcPts val="0"/>
              </a:spcAft>
              <a:buClrTx/>
              <a:buSzTx/>
              <a:buFontTx/>
              <a:buNone/>
              <a:tabLst/>
              <a:defRPr/>
            </a:pPr>
            <a:endParaRPr kumimoji="0" lang="en-US" sz="6000" b="0" i="0" u="none" strike="noStrike" kern="1200" cap="none" spc="0" normalizeH="0" baseline="0" noProof="0" dirty="0" smtClean="0">
              <a:ln>
                <a:noFill/>
              </a:ln>
              <a:effectLst/>
              <a:uLnTx/>
              <a:uFillTx/>
              <a:latin typeface="Abadi MT Condensed Extra Bold"/>
              <a:ea typeface="+mj-ea"/>
              <a:cs typeface="Abadi MT Condensed Extra Bold"/>
            </a:endParaRPr>
          </a:p>
        </p:txBody>
      </p:sp>
      <p:sp>
        <p:nvSpPr>
          <p:cNvPr id="6" name="Title 1"/>
          <p:cNvSpPr txBox="1">
            <a:spLocks/>
          </p:cNvSpPr>
          <p:nvPr/>
        </p:nvSpPr>
        <p:spPr>
          <a:xfrm>
            <a:off x="-5145" y="5257800"/>
            <a:ext cx="9144000" cy="1653321"/>
          </a:xfrm>
          <a:prstGeom prst="rect">
            <a:avLst/>
          </a:prstGeom>
        </p:spPr>
        <p:txBody>
          <a:bodyPr vert="horz" lIns="0" tIns="45720" rIns="0" bIns="45720" rtlCol="0" anchor="ctr">
            <a:normAutofit/>
          </a:bodyPr>
          <a:lstStyle>
            <a:lvl1pPr algn="l" defTabSz="457200" rtl="0" eaLnBrk="1" latinLnBrk="0" hangingPunct="1">
              <a:spcBef>
                <a:spcPct val="0"/>
              </a:spcBef>
              <a:buNone/>
              <a:defRPr sz="4400" kern="1200">
                <a:solidFill>
                  <a:srgbClr val="80C2D5"/>
                </a:solidFill>
                <a:latin typeface="Abadi MT Condensed Extra Bold"/>
                <a:ea typeface="+mj-ea"/>
                <a:cs typeface="Abadi MT Condensed Extra Bold"/>
              </a:defRPr>
            </a:lvl1pPr>
          </a:lstStyle>
          <a:p>
            <a:pPr marL="0" lvl="1" algn="ctr" defTabSz="457200" rtl="0">
              <a:spcBef>
                <a:spcPct val="0"/>
              </a:spcBef>
            </a:pPr>
            <a:r>
              <a:rPr lang="en-US" sz="2222" dirty="0" smtClean="0">
                <a:solidFill>
                  <a:schemeClr val="tx1">
                    <a:lumMod val="50000"/>
                    <a:lumOff val="50000"/>
                  </a:schemeClr>
                </a:solidFill>
                <a:latin typeface="Abadi MT Condensed Extra Bold"/>
                <a:cs typeface="Abadi MT Condensed Extra Bold"/>
              </a:rPr>
              <a:t>JOUR479V/779V – Computational Journalism</a:t>
            </a:r>
          </a:p>
          <a:p>
            <a:pPr marL="0" lvl="1" algn="ctr" defTabSz="457200" rtl="0">
              <a:spcBef>
                <a:spcPct val="0"/>
              </a:spcBef>
            </a:pPr>
            <a:r>
              <a:rPr lang="en-US" sz="2222" dirty="0" smtClean="0">
                <a:solidFill>
                  <a:schemeClr val="tx1">
                    <a:lumMod val="50000"/>
                    <a:lumOff val="50000"/>
                  </a:schemeClr>
                </a:solidFill>
                <a:latin typeface="Abadi MT Condensed Extra Bold"/>
                <a:cs typeface="Abadi MT Condensed Extra Bold"/>
              </a:rPr>
              <a:t>University of Maryland, College Park</a:t>
            </a:r>
          </a:p>
          <a:p>
            <a:pPr marL="0" lvl="1" algn="ctr">
              <a:spcBef>
                <a:spcPct val="0"/>
              </a:spcBef>
            </a:pPr>
            <a:r>
              <a:rPr lang="en-US" sz="2222" dirty="0" smtClean="0">
                <a:solidFill>
                  <a:schemeClr val="tx1">
                    <a:lumMod val="50000"/>
                    <a:lumOff val="50000"/>
                  </a:schemeClr>
                </a:solidFill>
                <a:latin typeface="Abadi MT Condensed Extra Bold"/>
                <a:cs typeface="Abadi MT Condensed Extra Bold"/>
              </a:rPr>
              <a:t>Nick </a:t>
            </a:r>
            <a:r>
              <a:rPr lang="en-US" sz="2222" dirty="0" err="1" smtClean="0">
                <a:solidFill>
                  <a:schemeClr val="tx1">
                    <a:lumMod val="50000"/>
                    <a:lumOff val="50000"/>
                  </a:schemeClr>
                </a:solidFill>
                <a:latin typeface="Abadi MT Condensed Extra Bold"/>
                <a:cs typeface="Abadi MT Condensed Extra Bold"/>
              </a:rPr>
              <a:t>Diakopoulos</a:t>
            </a:r>
            <a:r>
              <a:rPr lang="en-US" sz="2222" dirty="0" smtClean="0">
                <a:solidFill>
                  <a:schemeClr val="tx1">
                    <a:lumMod val="50000"/>
                    <a:lumOff val="50000"/>
                  </a:schemeClr>
                </a:solidFill>
                <a:latin typeface="Abadi MT Condensed Extra Bold"/>
                <a:cs typeface="Abadi MT Condensed Extra Bold"/>
              </a:rPr>
              <a:t>, Ph.D.</a:t>
            </a:r>
            <a:endParaRPr lang="en-US" sz="2222" dirty="0">
              <a:solidFill>
                <a:schemeClr val="tx1">
                  <a:lumMod val="50000"/>
                  <a:lumOff val="50000"/>
                </a:schemeClr>
              </a:solidFill>
              <a:latin typeface="Abadi MT Condensed Extra Bold"/>
              <a:cs typeface="Abadi MT Condensed Extra Bold"/>
            </a:endParaRPr>
          </a:p>
          <a:p>
            <a:pPr marL="0" lvl="1" algn="ctr" defTabSz="457200" rtl="0">
              <a:spcBef>
                <a:spcPct val="0"/>
              </a:spcBef>
            </a:pPr>
            <a:endParaRPr lang="en-US" sz="2222" dirty="0" smtClean="0">
              <a:solidFill>
                <a:schemeClr val="tx1">
                  <a:lumMod val="50000"/>
                  <a:lumOff val="50000"/>
                </a:schemeClr>
              </a:solidFill>
              <a:latin typeface="Abadi MT Condensed Extra Bold"/>
              <a:cs typeface="Abadi MT Condensed Extra Bold"/>
            </a:endParaRPr>
          </a:p>
        </p:txBody>
      </p:sp>
    </p:spTree>
    <p:extLst>
      <p:ext uri="{BB962C8B-B14F-4D97-AF65-F5344CB8AC3E}">
        <p14:creationId xmlns:p14="http://schemas.microsoft.com/office/powerpoint/2010/main" val="1891667342"/>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0" y="20638"/>
            <a:ext cx="9144000" cy="855662"/>
          </a:xfrm>
        </p:spPr>
        <p:txBody>
          <a:bodyPr>
            <a:normAutofit/>
          </a:bodyPr>
          <a:lstStyle/>
          <a:p>
            <a:pPr algn="ctr"/>
            <a:r>
              <a:rPr lang="en-US" b="1" dirty="0" smtClean="0">
                <a:solidFill>
                  <a:srgbClr val="BFBFBF"/>
                </a:solidFill>
                <a:latin typeface="Gill Sans MT"/>
                <a:cs typeface="Gill Sans MT"/>
              </a:rPr>
              <a:t>Algorithmic Accountability</a:t>
            </a:r>
            <a:endParaRPr lang="en-US" b="1" dirty="0">
              <a:solidFill>
                <a:srgbClr val="BFBFBF"/>
              </a:solidFill>
              <a:latin typeface="Gill Sans MT"/>
              <a:cs typeface="Gill Sans MT"/>
            </a:endParaRPr>
          </a:p>
        </p:txBody>
      </p:sp>
      <p:sp>
        <p:nvSpPr>
          <p:cNvPr id="5" name="Content Placeholder 2"/>
          <p:cNvSpPr>
            <a:spLocks noGrp="1"/>
          </p:cNvSpPr>
          <p:nvPr>
            <p:ph idx="1"/>
          </p:nvPr>
        </p:nvSpPr>
        <p:spPr>
          <a:xfrm>
            <a:off x="457200" y="1317961"/>
            <a:ext cx="8272133" cy="5003389"/>
          </a:xfrm>
        </p:spPr>
        <p:txBody>
          <a:bodyPr>
            <a:normAutofit/>
          </a:bodyPr>
          <a:lstStyle/>
          <a:p>
            <a:pPr marL="0" lvl="1" indent="6350">
              <a:spcBef>
                <a:spcPts val="0"/>
              </a:spcBef>
              <a:buNone/>
            </a:pPr>
            <a:r>
              <a:rPr lang="en-US" sz="3000" dirty="0" smtClean="0">
                <a:solidFill>
                  <a:srgbClr val="000000"/>
                </a:solidFill>
                <a:latin typeface="Gill Sans"/>
                <a:cs typeface="Gill Sans"/>
              </a:rPr>
              <a:t>How to investigate algorithms that are use in media, government, or industry?</a:t>
            </a:r>
          </a:p>
          <a:p>
            <a:pPr marL="0" lvl="1" indent="6350">
              <a:spcBef>
                <a:spcPts val="0"/>
              </a:spcBef>
              <a:buNone/>
            </a:pPr>
            <a:endParaRPr lang="en-US" sz="3000" dirty="0" smtClean="0">
              <a:solidFill>
                <a:srgbClr val="000000"/>
              </a:solidFill>
              <a:latin typeface="Gill Sans"/>
              <a:cs typeface="Gill Sans"/>
            </a:endParaRPr>
          </a:p>
          <a:p>
            <a:pPr marL="0" lvl="1" indent="6350">
              <a:spcBef>
                <a:spcPts val="0"/>
              </a:spcBef>
              <a:buNone/>
            </a:pPr>
            <a:r>
              <a:rPr lang="en-US" sz="3000" dirty="0" smtClean="0">
                <a:solidFill>
                  <a:srgbClr val="000000"/>
                </a:solidFill>
                <a:latin typeface="Gill Sans"/>
                <a:cs typeface="Gill Sans"/>
              </a:rPr>
              <a:t>How can we characterize the bias, power, or influence of an algorithm? </a:t>
            </a:r>
          </a:p>
          <a:p>
            <a:pPr marL="0" lvl="1" indent="6350">
              <a:spcBef>
                <a:spcPts val="0"/>
              </a:spcBef>
              <a:buNone/>
            </a:pPr>
            <a:endParaRPr lang="en-US" sz="3000" dirty="0">
              <a:solidFill>
                <a:srgbClr val="000000"/>
              </a:solidFill>
              <a:latin typeface="Gill Sans"/>
              <a:cs typeface="Gill Sans"/>
            </a:endParaRPr>
          </a:p>
          <a:p>
            <a:pPr marL="0" lvl="1" indent="6350">
              <a:spcBef>
                <a:spcPts val="0"/>
              </a:spcBef>
              <a:buNone/>
            </a:pPr>
            <a:r>
              <a:rPr lang="en-US" sz="3000" dirty="0" smtClean="0">
                <a:solidFill>
                  <a:srgbClr val="000000"/>
                </a:solidFill>
                <a:latin typeface="Gill Sans"/>
                <a:cs typeface="Gill Sans"/>
              </a:rPr>
              <a:t>What role might journalists play in holding algorithmic power to account?</a:t>
            </a:r>
            <a:endParaRPr lang="en-US" sz="3000" dirty="0" smtClean="0">
              <a:solidFill>
                <a:schemeClr val="bg1">
                  <a:lumMod val="50000"/>
                </a:schemeClr>
              </a:solidFill>
              <a:latin typeface="Gill Sans"/>
              <a:cs typeface="Gill Sans"/>
            </a:endParaRPr>
          </a:p>
          <a:p>
            <a:pPr marL="0" lvl="1" indent="6350">
              <a:spcBef>
                <a:spcPts val="0"/>
              </a:spcBef>
              <a:buNone/>
            </a:pPr>
            <a:endParaRPr lang="en-US" sz="2400" dirty="0">
              <a:latin typeface="Abadi MT Condensed Light"/>
              <a:cs typeface="Abadi MT Condensed Light"/>
            </a:endParaRPr>
          </a:p>
        </p:txBody>
      </p:sp>
      <p:sp>
        <p:nvSpPr>
          <p:cNvPr id="2" name="Rectangle 1"/>
          <p:cNvSpPr/>
          <p:nvPr/>
        </p:nvSpPr>
        <p:spPr>
          <a:xfrm>
            <a:off x="0" y="6218932"/>
            <a:ext cx="8576933" cy="523220"/>
          </a:xfrm>
          <a:prstGeom prst="rect">
            <a:avLst/>
          </a:prstGeom>
        </p:spPr>
        <p:txBody>
          <a:bodyPr wrap="square">
            <a:spAutoFit/>
          </a:bodyPr>
          <a:lstStyle/>
          <a:p>
            <a:pPr lvl="1" indent="6350">
              <a:spcAft>
                <a:spcPts val="600"/>
              </a:spcAft>
              <a:tabLst>
                <a:tab pos="1143000" algn="l"/>
              </a:tabLst>
            </a:pPr>
            <a:r>
              <a:rPr lang="en-US" sz="1400" i="1" dirty="0">
                <a:solidFill>
                  <a:srgbClr val="A6A6A6"/>
                </a:solidFill>
                <a:latin typeface="Gill Sans"/>
                <a:cs typeface="Gill Sans"/>
              </a:rPr>
              <a:t>N. Diakopoulos. Algorithmic Accountability Reporting: On the Investigation of Black Boxes. Tow </a:t>
            </a:r>
            <a:r>
              <a:rPr lang="en-US" sz="1400" i="1" dirty="0" smtClean="0">
                <a:solidFill>
                  <a:srgbClr val="A6A6A6"/>
                </a:solidFill>
                <a:latin typeface="Gill Sans"/>
                <a:cs typeface="Gill Sans"/>
              </a:rPr>
              <a:t>Center Report, Columbia University. </a:t>
            </a:r>
            <a:r>
              <a:rPr lang="en-US" sz="1400" i="1" dirty="0">
                <a:solidFill>
                  <a:srgbClr val="A6A6A6"/>
                </a:solidFill>
                <a:latin typeface="Gill Sans"/>
                <a:cs typeface="Gill Sans"/>
              </a:rPr>
              <a:t>Feb., 2014. </a:t>
            </a:r>
          </a:p>
        </p:txBody>
      </p:sp>
    </p:spTree>
    <p:extLst>
      <p:ext uri="{BB962C8B-B14F-4D97-AF65-F5344CB8AC3E}">
        <p14:creationId xmlns:p14="http://schemas.microsoft.com/office/powerpoint/2010/main" val="832963026"/>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xmlns:mv="urn:schemas-microsoft-com:mac:vml">
      <p:transition spd="slow" advClick="0" advTm="15000"/>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fade">
                                      <p:cBhvr>
                                        <p:cTn id="12" dur="500"/>
                                        <p:tgtEl>
                                          <p:spTgt spid="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animEffect transition="in" filter="fade">
                                      <p:cBhvr>
                                        <p:cTn id="17" dur="5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bldLvl="2"/>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1264920" y="2290304"/>
            <a:ext cx="2804160" cy="828040"/>
            <a:chOff x="4055226" y="1371600"/>
            <a:chExt cx="2804160" cy="828040"/>
          </a:xfrm>
        </p:grpSpPr>
        <p:sp>
          <p:nvSpPr>
            <p:cNvPr id="5" name="Oval 4"/>
            <p:cNvSpPr/>
            <p:nvPr/>
          </p:nvSpPr>
          <p:spPr>
            <a:xfrm>
              <a:off x="4055226" y="1376680"/>
              <a:ext cx="822960" cy="822960"/>
            </a:xfrm>
            <a:prstGeom prst="ellipse">
              <a:avLst/>
            </a:prstGeom>
            <a:solidFill>
              <a:srgbClr val="1EA6FF"/>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anchor="ctr"/>
            <a:lstStyle/>
            <a:p>
              <a:pPr algn="dist"/>
              <a:r>
                <a:rPr lang="en-US" sz="2800" dirty="0" smtClean="0"/>
                <a:t>1</a:t>
              </a:r>
              <a:endParaRPr lang="en-US" sz="2800" dirty="0"/>
            </a:p>
          </p:txBody>
        </p:sp>
        <p:sp>
          <p:nvSpPr>
            <p:cNvPr id="6" name="Oval 5"/>
            <p:cNvSpPr/>
            <p:nvPr/>
          </p:nvSpPr>
          <p:spPr>
            <a:xfrm>
              <a:off x="5055986" y="1371600"/>
              <a:ext cx="822960" cy="822960"/>
            </a:xfrm>
            <a:prstGeom prst="ellipse">
              <a:avLst/>
            </a:prstGeom>
            <a:solidFill>
              <a:srgbClr val="1EA6FF"/>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r>
                <a:rPr lang="en-US" sz="2800" dirty="0" smtClean="0"/>
                <a:t>2</a:t>
              </a:r>
              <a:endParaRPr lang="en-US" sz="2800" dirty="0"/>
            </a:p>
          </p:txBody>
        </p:sp>
        <p:sp>
          <p:nvSpPr>
            <p:cNvPr id="7" name="Oval 6"/>
            <p:cNvSpPr/>
            <p:nvPr/>
          </p:nvSpPr>
          <p:spPr>
            <a:xfrm>
              <a:off x="6036426" y="1371600"/>
              <a:ext cx="822960" cy="822960"/>
            </a:xfrm>
            <a:prstGeom prst="ellipse">
              <a:avLst/>
            </a:prstGeom>
            <a:solidFill>
              <a:srgbClr val="1EA6FF"/>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r>
                <a:rPr lang="en-US" sz="2800" dirty="0"/>
                <a:t>3</a:t>
              </a:r>
            </a:p>
          </p:txBody>
        </p:sp>
      </p:grpSp>
      <p:grpSp>
        <p:nvGrpSpPr>
          <p:cNvPr id="4" name="Group 3"/>
          <p:cNvGrpSpPr/>
          <p:nvPr/>
        </p:nvGrpSpPr>
        <p:grpSpPr>
          <a:xfrm>
            <a:off x="5055987" y="2285223"/>
            <a:ext cx="2804160" cy="828040"/>
            <a:chOff x="4055226" y="2682240"/>
            <a:chExt cx="2804160" cy="828040"/>
          </a:xfrm>
        </p:grpSpPr>
        <p:sp>
          <p:nvSpPr>
            <p:cNvPr id="11" name="Oval 10"/>
            <p:cNvSpPr/>
            <p:nvPr/>
          </p:nvSpPr>
          <p:spPr>
            <a:xfrm>
              <a:off x="4055226" y="2687320"/>
              <a:ext cx="822960" cy="822960"/>
            </a:xfrm>
            <a:prstGeom prst="ellipse">
              <a:avLst/>
            </a:prstGeom>
            <a:solidFill>
              <a:srgbClr val="1EA6FF"/>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endParaRPr lang="en-US" sz="2800" dirty="0"/>
            </a:p>
          </p:txBody>
        </p:sp>
        <p:sp>
          <p:nvSpPr>
            <p:cNvPr id="12" name="Oval 11"/>
            <p:cNvSpPr/>
            <p:nvPr/>
          </p:nvSpPr>
          <p:spPr>
            <a:xfrm>
              <a:off x="5055986" y="2682240"/>
              <a:ext cx="822960" cy="822960"/>
            </a:xfrm>
            <a:prstGeom prst="ellipse">
              <a:avLst/>
            </a:prstGeom>
            <a:solidFill>
              <a:srgbClr val="FFFF00"/>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endParaRPr lang="en-US" sz="2800" dirty="0"/>
            </a:p>
          </p:txBody>
        </p:sp>
        <p:sp>
          <p:nvSpPr>
            <p:cNvPr id="13" name="Oval 12"/>
            <p:cNvSpPr/>
            <p:nvPr/>
          </p:nvSpPr>
          <p:spPr>
            <a:xfrm>
              <a:off x="6036426" y="2682240"/>
              <a:ext cx="822960" cy="822960"/>
            </a:xfrm>
            <a:prstGeom prst="ellipse">
              <a:avLst/>
            </a:prstGeom>
            <a:solidFill>
              <a:srgbClr val="FF00AE"/>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endParaRPr lang="en-US" sz="2800" dirty="0"/>
            </a:p>
          </p:txBody>
        </p:sp>
      </p:grpSp>
      <p:grpSp>
        <p:nvGrpSpPr>
          <p:cNvPr id="8" name="Group 7"/>
          <p:cNvGrpSpPr/>
          <p:nvPr/>
        </p:nvGrpSpPr>
        <p:grpSpPr>
          <a:xfrm>
            <a:off x="1264920" y="4428984"/>
            <a:ext cx="2804160" cy="828040"/>
            <a:chOff x="4055226" y="3992880"/>
            <a:chExt cx="2804160" cy="828040"/>
          </a:xfrm>
        </p:grpSpPr>
        <p:sp>
          <p:nvSpPr>
            <p:cNvPr id="14" name="Oval 13"/>
            <p:cNvSpPr/>
            <p:nvPr/>
          </p:nvSpPr>
          <p:spPr>
            <a:xfrm>
              <a:off x="4055226" y="3997960"/>
              <a:ext cx="822960" cy="822960"/>
            </a:xfrm>
            <a:prstGeom prst="ellipse">
              <a:avLst/>
            </a:prstGeom>
            <a:solidFill>
              <a:srgbClr val="1EA6FF"/>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endParaRPr lang="en-US" sz="2800" dirty="0"/>
            </a:p>
          </p:txBody>
        </p:sp>
        <p:sp>
          <p:nvSpPr>
            <p:cNvPr id="16" name="Oval 15"/>
            <p:cNvSpPr/>
            <p:nvPr/>
          </p:nvSpPr>
          <p:spPr>
            <a:xfrm>
              <a:off x="6036426" y="3992880"/>
              <a:ext cx="822960" cy="822960"/>
            </a:xfrm>
            <a:prstGeom prst="ellipse">
              <a:avLst/>
            </a:prstGeom>
            <a:solidFill>
              <a:srgbClr val="FF00AE"/>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endParaRPr lang="en-US" sz="2800" dirty="0"/>
            </a:p>
          </p:txBody>
        </p:sp>
        <p:cxnSp>
          <p:nvCxnSpPr>
            <p:cNvPr id="18" name="Straight Arrow Connector 17"/>
            <p:cNvCxnSpPr>
              <a:stCxn id="14" idx="6"/>
              <a:endCxn id="16" idx="2"/>
            </p:cNvCxnSpPr>
            <p:nvPr/>
          </p:nvCxnSpPr>
          <p:spPr>
            <a:xfrm flipV="1">
              <a:off x="4878186" y="4404360"/>
              <a:ext cx="1158240" cy="5080"/>
            </a:xfrm>
            <a:prstGeom prst="straightConnector1">
              <a:avLst/>
            </a:prstGeom>
            <a:ln>
              <a:solidFill>
                <a:srgbClr val="7F7F7F"/>
              </a:solidFill>
              <a:tailEnd type="arrow"/>
            </a:ln>
          </p:spPr>
          <p:style>
            <a:lnRef idx="2">
              <a:schemeClr val="accent1"/>
            </a:lnRef>
            <a:fillRef idx="0">
              <a:schemeClr val="accent1"/>
            </a:fillRef>
            <a:effectRef idx="1">
              <a:schemeClr val="accent1"/>
            </a:effectRef>
            <a:fontRef idx="minor">
              <a:schemeClr val="tx1"/>
            </a:fontRef>
          </p:style>
        </p:cxnSp>
      </p:grpSp>
      <p:sp>
        <p:nvSpPr>
          <p:cNvPr id="19" name="Rectangle 18"/>
          <p:cNvSpPr/>
          <p:nvPr/>
        </p:nvSpPr>
        <p:spPr>
          <a:xfrm>
            <a:off x="1569720" y="1524000"/>
            <a:ext cx="2084876" cy="523220"/>
          </a:xfrm>
          <a:prstGeom prst="rect">
            <a:avLst/>
          </a:prstGeom>
        </p:spPr>
        <p:txBody>
          <a:bodyPr wrap="none">
            <a:spAutoFit/>
          </a:bodyPr>
          <a:lstStyle/>
          <a:p>
            <a:pPr algn="r"/>
            <a:r>
              <a:rPr lang="en-US" sz="2800" dirty="0">
                <a:latin typeface="Gill Sans"/>
                <a:cs typeface="Gill Sans"/>
              </a:rPr>
              <a:t>Prioritization</a:t>
            </a:r>
          </a:p>
        </p:txBody>
      </p:sp>
      <p:sp>
        <p:nvSpPr>
          <p:cNvPr id="21" name="Rectangle 20"/>
          <p:cNvSpPr/>
          <p:nvPr/>
        </p:nvSpPr>
        <p:spPr>
          <a:xfrm>
            <a:off x="5551556" y="1524000"/>
            <a:ext cx="2091889" cy="523220"/>
          </a:xfrm>
          <a:prstGeom prst="rect">
            <a:avLst/>
          </a:prstGeom>
        </p:spPr>
        <p:txBody>
          <a:bodyPr wrap="none">
            <a:spAutoFit/>
          </a:bodyPr>
          <a:lstStyle/>
          <a:p>
            <a:pPr algn="r"/>
            <a:r>
              <a:rPr lang="en-US" sz="2800" dirty="0" smtClean="0">
                <a:latin typeface="Gill Sans"/>
                <a:cs typeface="Gill Sans"/>
              </a:rPr>
              <a:t>Classification</a:t>
            </a:r>
            <a:endParaRPr lang="en-US" sz="2800" dirty="0">
              <a:latin typeface="Gill Sans"/>
              <a:cs typeface="Gill Sans"/>
            </a:endParaRPr>
          </a:p>
        </p:txBody>
      </p:sp>
      <p:sp>
        <p:nvSpPr>
          <p:cNvPr id="22" name="Rectangle 21"/>
          <p:cNvSpPr/>
          <p:nvPr/>
        </p:nvSpPr>
        <p:spPr>
          <a:xfrm>
            <a:off x="1645920" y="3791426"/>
            <a:ext cx="1863787" cy="523220"/>
          </a:xfrm>
          <a:prstGeom prst="rect">
            <a:avLst/>
          </a:prstGeom>
        </p:spPr>
        <p:txBody>
          <a:bodyPr wrap="none">
            <a:spAutoFit/>
          </a:bodyPr>
          <a:lstStyle/>
          <a:p>
            <a:pPr algn="r"/>
            <a:r>
              <a:rPr lang="en-US" sz="2800" dirty="0" smtClean="0">
                <a:latin typeface="Gill Sans"/>
                <a:cs typeface="Gill Sans"/>
              </a:rPr>
              <a:t>Association</a:t>
            </a:r>
            <a:endParaRPr lang="en-US" sz="2800" dirty="0">
              <a:latin typeface="Gill Sans"/>
              <a:cs typeface="Gill Sans"/>
            </a:endParaRPr>
          </a:p>
        </p:txBody>
      </p:sp>
      <p:sp>
        <p:nvSpPr>
          <p:cNvPr id="23" name="Rectangle 22"/>
          <p:cNvSpPr/>
          <p:nvPr/>
        </p:nvSpPr>
        <p:spPr>
          <a:xfrm>
            <a:off x="5754736" y="3783570"/>
            <a:ext cx="1355860" cy="523220"/>
          </a:xfrm>
          <a:prstGeom prst="rect">
            <a:avLst/>
          </a:prstGeom>
        </p:spPr>
        <p:txBody>
          <a:bodyPr wrap="none">
            <a:spAutoFit/>
          </a:bodyPr>
          <a:lstStyle/>
          <a:p>
            <a:pPr algn="r"/>
            <a:r>
              <a:rPr lang="en-US" sz="2800" dirty="0" smtClean="0">
                <a:latin typeface="Gill Sans"/>
                <a:cs typeface="Gill Sans"/>
              </a:rPr>
              <a:t>Filtering</a:t>
            </a:r>
            <a:endParaRPr lang="en-US" sz="2800" dirty="0">
              <a:latin typeface="Gill Sans"/>
              <a:cs typeface="Gill Sans"/>
            </a:endParaRPr>
          </a:p>
        </p:txBody>
      </p:sp>
      <p:grpSp>
        <p:nvGrpSpPr>
          <p:cNvPr id="9" name="Group 8"/>
          <p:cNvGrpSpPr/>
          <p:nvPr/>
        </p:nvGrpSpPr>
        <p:grpSpPr>
          <a:xfrm>
            <a:off x="5055987" y="4426208"/>
            <a:ext cx="2804160" cy="828040"/>
            <a:chOff x="4029826" y="5344160"/>
            <a:chExt cx="2804160" cy="828040"/>
          </a:xfrm>
        </p:grpSpPr>
        <p:sp>
          <p:nvSpPr>
            <p:cNvPr id="24" name="Oval 23"/>
            <p:cNvSpPr/>
            <p:nvPr/>
          </p:nvSpPr>
          <p:spPr>
            <a:xfrm>
              <a:off x="4029826" y="5349240"/>
              <a:ext cx="822960" cy="822960"/>
            </a:xfrm>
            <a:prstGeom prst="ellipse">
              <a:avLst/>
            </a:prstGeom>
            <a:solidFill>
              <a:srgbClr val="1EA6FF"/>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endParaRPr lang="en-US" sz="2800" dirty="0"/>
            </a:p>
          </p:txBody>
        </p:sp>
        <p:sp>
          <p:nvSpPr>
            <p:cNvPr id="25" name="Oval 24"/>
            <p:cNvSpPr/>
            <p:nvPr/>
          </p:nvSpPr>
          <p:spPr>
            <a:xfrm>
              <a:off x="5030586" y="5344160"/>
              <a:ext cx="822960" cy="822960"/>
            </a:xfrm>
            <a:prstGeom prst="ellipse">
              <a:avLst/>
            </a:prstGeom>
            <a:pattFill prst="wdUpDiag">
              <a:fgClr>
                <a:srgbClr val="1EA6FF"/>
              </a:fgClr>
              <a:bgClr>
                <a:prstClr val="white"/>
              </a:bgClr>
            </a:patt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en-US" sz="2800" dirty="0"/>
            </a:p>
          </p:txBody>
        </p:sp>
        <p:sp>
          <p:nvSpPr>
            <p:cNvPr id="26" name="Oval 25"/>
            <p:cNvSpPr/>
            <p:nvPr/>
          </p:nvSpPr>
          <p:spPr>
            <a:xfrm>
              <a:off x="6011026" y="5344160"/>
              <a:ext cx="822960" cy="822960"/>
            </a:xfrm>
            <a:prstGeom prst="ellipse">
              <a:avLst/>
            </a:prstGeom>
            <a:solidFill>
              <a:srgbClr val="1EA6FF"/>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endParaRPr lang="en-US" sz="2800" dirty="0"/>
            </a:p>
          </p:txBody>
        </p:sp>
      </p:grpSp>
    </p:spTree>
    <p:extLst>
      <p:ext uri="{BB962C8B-B14F-4D97-AF65-F5344CB8AC3E}">
        <p14:creationId xmlns:p14="http://schemas.microsoft.com/office/powerpoint/2010/main" val="2395550551"/>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xmlns:mv="urn:schemas-microsoft-com:mac:vml">
      <p:transition spd="slow" advClick="0" advTm="15000"/>
    </mc:Fallback>
  </mc:AlternateContent>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447802" y="152401"/>
            <a:ext cx="6721415" cy="4480943"/>
          </a:xfrm>
          <a:prstGeom prst="rect">
            <a:avLst/>
          </a:prstGeom>
        </p:spPr>
      </p:pic>
      <p:grpSp>
        <p:nvGrpSpPr>
          <p:cNvPr id="12" name="Group 11"/>
          <p:cNvGrpSpPr/>
          <p:nvPr/>
        </p:nvGrpSpPr>
        <p:grpSpPr>
          <a:xfrm>
            <a:off x="2514600" y="4876801"/>
            <a:ext cx="4587675" cy="971102"/>
            <a:chOff x="4529517" y="1057525"/>
            <a:chExt cx="4587674" cy="971102"/>
          </a:xfrm>
        </p:grpSpPr>
        <p:pic>
          <p:nvPicPr>
            <p:cNvPr id="5" name="Picture 4"/>
            <p:cNvPicPr>
              <a:picLocks noChangeAspect="1"/>
            </p:cNvPicPr>
            <p:nvPr/>
          </p:nvPicPr>
          <p:blipFill>
            <a:blip r:embed="rId4"/>
            <a:stretch>
              <a:fillRect/>
            </a:stretch>
          </p:blipFill>
          <p:spPr>
            <a:xfrm>
              <a:off x="4529517" y="1057525"/>
              <a:ext cx="3332212" cy="542675"/>
            </a:xfrm>
            <a:prstGeom prst="rect">
              <a:avLst/>
            </a:prstGeom>
          </p:spPr>
        </p:pic>
        <p:grpSp>
          <p:nvGrpSpPr>
            <p:cNvPr id="6" name="Group 5"/>
            <p:cNvGrpSpPr/>
            <p:nvPr/>
          </p:nvGrpSpPr>
          <p:grpSpPr>
            <a:xfrm>
              <a:off x="4604424" y="1600200"/>
              <a:ext cx="4512767" cy="428427"/>
              <a:chOff x="584200" y="1866900"/>
              <a:chExt cx="6019800" cy="571500"/>
            </a:xfrm>
          </p:grpSpPr>
          <p:pic>
            <p:nvPicPr>
              <p:cNvPr id="7" name="Picture 6"/>
              <p:cNvPicPr>
                <a:picLocks noChangeAspect="1"/>
              </p:cNvPicPr>
              <p:nvPr/>
            </p:nvPicPr>
            <p:blipFill>
              <a:blip r:embed="rId5"/>
              <a:stretch>
                <a:fillRect/>
              </a:stretch>
            </p:blipFill>
            <p:spPr>
              <a:xfrm>
                <a:off x="609600" y="1866900"/>
                <a:ext cx="5994400" cy="330200"/>
              </a:xfrm>
              <a:prstGeom prst="rect">
                <a:avLst/>
              </a:prstGeom>
            </p:spPr>
          </p:pic>
          <p:pic>
            <p:nvPicPr>
              <p:cNvPr id="8" name="Picture 7"/>
              <p:cNvPicPr>
                <a:picLocks noChangeAspect="1"/>
              </p:cNvPicPr>
              <p:nvPr/>
            </p:nvPicPr>
            <p:blipFill>
              <a:blip r:embed="rId6"/>
              <a:stretch>
                <a:fillRect/>
              </a:stretch>
            </p:blipFill>
            <p:spPr>
              <a:xfrm>
                <a:off x="584200" y="2197100"/>
                <a:ext cx="5613400" cy="241300"/>
              </a:xfrm>
              <a:prstGeom prst="rect">
                <a:avLst/>
              </a:prstGeom>
            </p:spPr>
          </p:pic>
        </p:grpSp>
      </p:grpSp>
    </p:spTree>
    <p:extLst>
      <p:ext uri="{BB962C8B-B14F-4D97-AF65-F5344CB8AC3E}">
        <p14:creationId xmlns:p14="http://schemas.microsoft.com/office/powerpoint/2010/main" val="2478196728"/>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xmlns:mv="urn:schemas-microsoft-com:mac:vml">
      <p:transition spd="slow" advClick="0" advTm="15000"/>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roup 30"/>
          <p:cNvGrpSpPr/>
          <p:nvPr/>
        </p:nvGrpSpPr>
        <p:grpSpPr>
          <a:xfrm>
            <a:off x="2" y="2498468"/>
            <a:ext cx="9143999" cy="1616334"/>
            <a:chOff x="0" y="1812667"/>
            <a:chExt cx="9143999" cy="1616333"/>
          </a:xfrm>
        </p:grpSpPr>
        <p:sp>
          <p:nvSpPr>
            <p:cNvPr id="9" name="Rectangle 8"/>
            <p:cNvSpPr/>
            <p:nvPr/>
          </p:nvSpPr>
          <p:spPr>
            <a:xfrm>
              <a:off x="0" y="1812667"/>
              <a:ext cx="9143999" cy="553998"/>
            </a:xfrm>
            <a:prstGeom prst="rect">
              <a:avLst/>
            </a:prstGeom>
          </p:spPr>
          <p:txBody>
            <a:bodyPr wrap="square">
              <a:spAutoFit/>
            </a:bodyPr>
            <a:lstStyle/>
            <a:p>
              <a:pPr algn="ctr"/>
              <a:r>
                <a:rPr lang="en-US" sz="3000" b="1" dirty="0" smtClean="0">
                  <a:solidFill>
                    <a:srgbClr val="000000"/>
                  </a:solidFill>
                  <a:latin typeface="Gill Sans"/>
                  <a:cs typeface="Gill Sans"/>
                </a:rPr>
                <a:t>An Imperfect Filter</a:t>
              </a:r>
              <a:endParaRPr lang="en-US" sz="3000" b="1" dirty="0"/>
            </a:p>
          </p:txBody>
        </p:sp>
        <p:sp>
          <p:nvSpPr>
            <p:cNvPr id="10" name="Rectangle 9"/>
            <p:cNvSpPr/>
            <p:nvPr/>
          </p:nvSpPr>
          <p:spPr>
            <a:xfrm>
              <a:off x="1" y="3059668"/>
              <a:ext cx="4572000" cy="369332"/>
            </a:xfrm>
            <a:prstGeom prst="rect">
              <a:avLst/>
            </a:prstGeom>
          </p:spPr>
          <p:txBody>
            <a:bodyPr wrap="square">
              <a:spAutoFit/>
            </a:bodyPr>
            <a:lstStyle/>
            <a:p>
              <a:pPr algn="ctr"/>
              <a:r>
                <a:rPr lang="en-US" dirty="0" smtClean="0">
                  <a:solidFill>
                    <a:srgbClr val="000000"/>
                  </a:solidFill>
                  <a:latin typeface="Gill Sans"/>
                  <a:cs typeface="Gill Sans"/>
                </a:rPr>
                <a:t>De-emphasize Legitimate </a:t>
              </a:r>
              <a:r>
                <a:rPr lang="en-US" dirty="0">
                  <a:solidFill>
                    <a:srgbClr val="000000"/>
                  </a:solidFill>
                  <a:latin typeface="Gill Sans"/>
                  <a:cs typeface="Gill Sans"/>
                </a:rPr>
                <a:t>R</a:t>
              </a:r>
              <a:r>
                <a:rPr lang="en-US" dirty="0" smtClean="0">
                  <a:solidFill>
                    <a:srgbClr val="000000"/>
                  </a:solidFill>
                  <a:latin typeface="Gill Sans"/>
                  <a:cs typeface="Gill Sans"/>
                </a:rPr>
                <a:t>eviews</a:t>
              </a:r>
              <a:endParaRPr lang="en-US" dirty="0"/>
            </a:p>
          </p:txBody>
        </p:sp>
        <p:sp>
          <p:nvSpPr>
            <p:cNvPr id="11" name="Rectangle 10"/>
            <p:cNvSpPr/>
            <p:nvPr/>
          </p:nvSpPr>
          <p:spPr>
            <a:xfrm>
              <a:off x="4627035" y="3054654"/>
              <a:ext cx="4516964" cy="369332"/>
            </a:xfrm>
            <a:prstGeom prst="rect">
              <a:avLst/>
            </a:prstGeom>
          </p:spPr>
          <p:txBody>
            <a:bodyPr wrap="square">
              <a:spAutoFit/>
            </a:bodyPr>
            <a:lstStyle/>
            <a:p>
              <a:pPr algn="ctr"/>
              <a:r>
                <a:rPr lang="en-US" dirty="0" smtClean="0">
                  <a:solidFill>
                    <a:srgbClr val="000000"/>
                  </a:solidFill>
                  <a:latin typeface="Gill Sans"/>
                  <a:cs typeface="Gill Sans"/>
                </a:rPr>
                <a:t>Leave Fake Reviews Intact</a:t>
              </a:r>
              <a:endParaRPr lang="en-US" dirty="0"/>
            </a:p>
          </p:txBody>
        </p:sp>
        <p:cxnSp>
          <p:nvCxnSpPr>
            <p:cNvPr id="3" name="Straight Arrow Connector 2"/>
            <p:cNvCxnSpPr>
              <a:stCxn id="9" idx="2"/>
              <a:endCxn id="10" idx="0"/>
            </p:cNvCxnSpPr>
            <p:nvPr/>
          </p:nvCxnSpPr>
          <p:spPr>
            <a:xfrm flipH="1">
              <a:off x="2286001" y="2366665"/>
              <a:ext cx="2285999" cy="693004"/>
            </a:xfrm>
            <a:prstGeom prst="straightConnector1">
              <a:avLst/>
            </a:prstGeom>
            <a:ln>
              <a:solidFill>
                <a:srgbClr val="FF00AE"/>
              </a:solidFill>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a:stCxn id="9" idx="2"/>
              <a:endCxn id="11" idx="0"/>
            </p:cNvCxnSpPr>
            <p:nvPr/>
          </p:nvCxnSpPr>
          <p:spPr>
            <a:xfrm>
              <a:off x="4572000" y="2366665"/>
              <a:ext cx="2313517" cy="687990"/>
            </a:xfrm>
            <a:prstGeom prst="straightConnector1">
              <a:avLst/>
            </a:prstGeom>
            <a:ln>
              <a:solidFill>
                <a:srgbClr val="FF00AE"/>
              </a:solidFill>
              <a:tailEnd type="arrow"/>
            </a:ln>
          </p:spPr>
          <p:style>
            <a:lnRef idx="2">
              <a:schemeClr val="accent1"/>
            </a:lnRef>
            <a:fillRef idx="0">
              <a:schemeClr val="accent1"/>
            </a:fillRef>
            <a:effectRef idx="1">
              <a:schemeClr val="accent1"/>
            </a:effectRef>
            <a:fontRef idx="minor">
              <a:schemeClr val="tx1"/>
            </a:fontRef>
          </p:style>
        </p:cxnSp>
      </p:grpSp>
      <p:sp>
        <p:nvSpPr>
          <p:cNvPr id="16" name="Rectangle 15"/>
          <p:cNvSpPr/>
          <p:nvPr/>
        </p:nvSpPr>
        <p:spPr>
          <a:xfrm>
            <a:off x="0" y="1251466"/>
            <a:ext cx="9144000" cy="553998"/>
          </a:xfrm>
          <a:prstGeom prst="rect">
            <a:avLst/>
          </a:prstGeom>
        </p:spPr>
        <p:txBody>
          <a:bodyPr wrap="square">
            <a:spAutoFit/>
          </a:bodyPr>
          <a:lstStyle/>
          <a:p>
            <a:pPr algn="ctr"/>
            <a:r>
              <a:rPr lang="en-US" sz="3000" b="1" dirty="0" smtClean="0">
                <a:solidFill>
                  <a:srgbClr val="000000"/>
                </a:solidFill>
                <a:latin typeface="Gill Sans"/>
                <a:cs typeface="Gill Sans"/>
              </a:rPr>
              <a:t>16% of reviews filtered as fake</a:t>
            </a:r>
            <a:endParaRPr lang="en-US" sz="3000" b="1" dirty="0"/>
          </a:p>
        </p:txBody>
      </p:sp>
      <p:grpSp>
        <p:nvGrpSpPr>
          <p:cNvPr id="30" name="Group 29"/>
          <p:cNvGrpSpPr/>
          <p:nvPr/>
        </p:nvGrpSpPr>
        <p:grpSpPr>
          <a:xfrm>
            <a:off x="1507433" y="4766210"/>
            <a:ext cx="6722166" cy="720191"/>
            <a:chOff x="1507434" y="4080409"/>
            <a:chExt cx="6722165" cy="720191"/>
          </a:xfrm>
        </p:grpSpPr>
        <p:sp>
          <p:nvSpPr>
            <p:cNvPr id="26" name="Rectangle 25"/>
            <p:cNvSpPr/>
            <p:nvPr/>
          </p:nvSpPr>
          <p:spPr>
            <a:xfrm>
              <a:off x="1507434" y="4200834"/>
              <a:ext cx="669887" cy="553998"/>
            </a:xfrm>
            <a:prstGeom prst="rect">
              <a:avLst/>
            </a:prstGeom>
          </p:spPr>
          <p:txBody>
            <a:bodyPr wrap="none">
              <a:spAutoFit/>
            </a:bodyPr>
            <a:lstStyle/>
            <a:p>
              <a:pPr algn="ctr"/>
              <a:r>
                <a:rPr lang="en-US" sz="3000" b="1" dirty="0" smtClean="0">
                  <a:solidFill>
                    <a:srgbClr val="000000"/>
                  </a:solidFill>
                  <a:latin typeface="Gill Sans"/>
                  <a:cs typeface="Gill Sans"/>
                </a:rPr>
                <a:t>+1</a:t>
              </a:r>
              <a:endParaRPr lang="en-US" sz="3000" b="1" dirty="0"/>
            </a:p>
          </p:txBody>
        </p:sp>
        <p:pic>
          <p:nvPicPr>
            <p:cNvPr id="27" name="Picture 26"/>
            <p:cNvPicPr>
              <a:picLocks noChangeAspect="1"/>
            </p:cNvPicPr>
            <p:nvPr/>
          </p:nvPicPr>
          <p:blipFill rotWithShape="1">
            <a:blip r:embed="rId3"/>
            <a:srcRect r="79442"/>
            <a:stretch/>
          </p:blipFill>
          <p:spPr>
            <a:xfrm>
              <a:off x="2150293" y="4080409"/>
              <a:ext cx="643716" cy="720191"/>
            </a:xfrm>
            <a:prstGeom prst="rect">
              <a:avLst/>
            </a:prstGeom>
          </p:spPr>
        </p:pic>
        <p:sp>
          <p:nvSpPr>
            <p:cNvPr id="28" name="Rectangle 27"/>
            <p:cNvSpPr/>
            <p:nvPr/>
          </p:nvSpPr>
          <p:spPr>
            <a:xfrm>
              <a:off x="4174434" y="4207184"/>
              <a:ext cx="4055165" cy="553998"/>
            </a:xfrm>
            <a:prstGeom prst="rect">
              <a:avLst/>
            </a:prstGeom>
          </p:spPr>
          <p:txBody>
            <a:bodyPr wrap="none">
              <a:spAutoFit/>
            </a:bodyPr>
            <a:lstStyle/>
            <a:p>
              <a:r>
                <a:rPr lang="en-US" sz="3000" dirty="0">
                  <a:solidFill>
                    <a:srgbClr val="000000"/>
                  </a:solidFill>
                  <a:latin typeface="Gill Sans"/>
                  <a:cs typeface="Gill Sans"/>
                  <a:sym typeface="Wingdings"/>
                </a:rPr>
                <a:t>5-9% increase in revenue</a:t>
              </a:r>
              <a:endParaRPr lang="en-US" sz="3000" dirty="0"/>
            </a:p>
          </p:txBody>
        </p:sp>
        <p:sp>
          <p:nvSpPr>
            <p:cNvPr id="29" name="Right Arrow 28"/>
            <p:cNvSpPr/>
            <p:nvPr/>
          </p:nvSpPr>
          <p:spPr>
            <a:xfrm>
              <a:off x="3113879" y="4339441"/>
              <a:ext cx="984355" cy="379231"/>
            </a:xfrm>
            <a:prstGeom prst="rightArrow">
              <a:avLst/>
            </a:prstGeom>
            <a:solidFill>
              <a:srgbClr val="1EA6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70331819"/>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xmlns:mv="urn:schemas-microsoft-com:mac:vml">
      <p:transition spd="slow" advClick="0" advTm="15000"/>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rot="16200000">
            <a:off x="4104873" y="1733551"/>
            <a:ext cx="2057400" cy="3619500"/>
            <a:chOff x="6248400" y="2476500"/>
            <a:chExt cx="2057400" cy="3619500"/>
          </a:xfrm>
        </p:grpSpPr>
        <p:sp>
          <p:nvSpPr>
            <p:cNvPr id="3" name="Rectangle 2"/>
            <p:cNvSpPr/>
            <p:nvPr/>
          </p:nvSpPr>
          <p:spPr>
            <a:xfrm>
              <a:off x="6248400" y="2667000"/>
              <a:ext cx="2057400" cy="2286000"/>
            </a:xfrm>
            <a:prstGeom prst="rect">
              <a:avLst/>
            </a:prstGeom>
            <a:solidFill>
              <a:schemeClr val="tx1"/>
            </a:solidFill>
            <a:ln>
              <a:solidFill>
                <a:schemeClr val="tx1"/>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4" name="Oval 3"/>
            <p:cNvSpPr/>
            <p:nvPr/>
          </p:nvSpPr>
          <p:spPr>
            <a:xfrm>
              <a:off x="7099300" y="2476500"/>
              <a:ext cx="381000" cy="381000"/>
            </a:xfrm>
            <a:prstGeom prst="ellipse">
              <a:avLst/>
            </a:prstGeom>
            <a:solidFill>
              <a:srgbClr val="0000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Oval 4"/>
            <p:cNvSpPr/>
            <p:nvPr/>
          </p:nvSpPr>
          <p:spPr>
            <a:xfrm>
              <a:off x="7086600" y="4762500"/>
              <a:ext cx="381000" cy="381000"/>
            </a:xfrm>
            <a:prstGeom prst="ellipse">
              <a:avLst/>
            </a:prstGeom>
            <a:solidFill>
              <a:srgbClr val="0000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 name="Straight Arrow Connector 5"/>
            <p:cNvCxnSpPr>
              <a:stCxn id="5" idx="3"/>
            </p:cNvCxnSpPr>
            <p:nvPr/>
          </p:nvCxnSpPr>
          <p:spPr>
            <a:xfrm flipH="1">
              <a:off x="7010400" y="5087704"/>
              <a:ext cx="131996" cy="1008296"/>
            </a:xfrm>
            <a:prstGeom prst="straightConnector1">
              <a:avLst/>
            </a:prstGeom>
            <a:ln>
              <a:solidFill>
                <a:schemeClr val="bg1">
                  <a:lumMod val="5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a:stCxn id="5" idx="4"/>
            </p:cNvCxnSpPr>
            <p:nvPr/>
          </p:nvCxnSpPr>
          <p:spPr>
            <a:xfrm>
              <a:off x="7277100" y="5143500"/>
              <a:ext cx="12700" cy="952500"/>
            </a:xfrm>
            <a:prstGeom prst="straightConnector1">
              <a:avLst/>
            </a:prstGeom>
            <a:ln>
              <a:solidFill>
                <a:schemeClr val="bg1">
                  <a:lumMod val="5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a:stCxn id="5" idx="5"/>
            </p:cNvCxnSpPr>
            <p:nvPr/>
          </p:nvCxnSpPr>
          <p:spPr>
            <a:xfrm>
              <a:off x="7411804" y="5087704"/>
              <a:ext cx="208196" cy="1008296"/>
            </a:xfrm>
            <a:prstGeom prst="straightConnector1">
              <a:avLst/>
            </a:prstGeom>
            <a:ln>
              <a:solidFill>
                <a:schemeClr val="bg1">
                  <a:lumMod val="50000"/>
                </a:schemeClr>
              </a:solidFill>
              <a:tailEnd type="arrow"/>
            </a:ln>
          </p:spPr>
          <p:style>
            <a:lnRef idx="2">
              <a:schemeClr val="accent1"/>
            </a:lnRef>
            <a:fillRef idx="0">
              <a:schemeClr val="accent1"/>
            </a:fillRef>
            <a:effectRef idx="1">
              <a:schemeClr val="accent1"/>
            </a:effectRef>
            <a:fontRef idx="minor">
              <a:schemeClr val="tx1"/>
            </a:fontRef>
          </p:style>
        </p:cxnSp>
      </p:grpSp>
      <p:grpSp>
        <p:nvGrpSpPr>
          <p:cNvPr id="9" name="Group 8"/>
          <p:cNvGrpSpPr/>
          <p:nvPr/>
        </p:nvGrpSpPr>
        <p:grpSpPr>
          <a:xfrm flipH="1">
            <a:off x="2290127" y="3187700"/>
            <a:ext cx="1008296" cy="609600"/>
            <a:chOff x="2806202" y="1494064"/>
            <a:chExt cx="1008296" cy="609600"/>
          </a:xfrm>
        </p:grpSpPr>
        <p:cxnSp>
          <p:nvCxnSpPr>
            <p:cNvPr id="10" name="Straight Arrow Connector 9"/>
            <p:cNvCxnSpPr/>
            <p:nvPr/>
          </p:nvCxnSpPr>
          <p:spPr>
            <a:xfrm rot="5400000" flipH="1">
              <a:off x="3244352" y="1533518"/>
              <a:ext cx="131996" cy="1008296"/>
            </a:xfrm>
            <a:prstGeom prst="straightConnector1">
              <a:avLst/>
            </a:prstGeom>
            <a:ln>
              <a:solidFill>
                <a:schemeClr val="bg1">
                  <a:lumMod val="5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rot="5400000">
              <a:off x="3331898" y="1354364"/>
              <a:ext cx="12700" cy="952500"/>
            </a:xfrm>
            <a:prstGeom prst="straightConnector1">
              <a:avLst/>
            </a:prstGeom>
            <a:ln>
              <a:solidFill>
                <a:schemeClr val="bg1">
                  <a:lumMod val="5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rot="5400000">
              <a:off x="3206252" y="1094014"/>
              <a:ext cx="208196" cy="1008296"/>
            </a:xfrm>
            <a:prstGeom prst="straightConnector1">
              <a:avLst/>
            </a:prstGeom>
            <a:ln>
              <a:solidFill>
                <a:schemeClr val="bg1">
                  <a:lumMod val="50000"/>
                </a:schemeClr>
              </a:solidFill>
              <a:tailEnd type="arrow"/>
            </a:ln>
          </p:spPr>
          <p:style>
            <a:lnRef idx="2">
              <a:schemeClr val="accent1"/>
            </a:lnRef>
            <a:fillRef idx="0">
              <a:schemeClr val="accent1"/>
            </a:fillRef>
            <a:effectRef idx="1">
              <a:schemeClr val="accent1"/>
            </a:effectRef>
            <a:fontRef idx="minor">
              <a:schemeClr val="tx1"/>
            </a:fontRef>
          </p:style>
        </p:cxnSp>
      </p:grpSp>
      <p:sp>
        <p:nvSpPr>
          <p:cNvPr id="15" name="TextBox 14"/>
          <p:cNvSpPr txBox="1"/>
          <p:nvPr/>
        </p:nvSpPr>
        <p:spPr>
          <a:xfrm>
            <a:off x="7027726" y="3340100"/>
            <a:ext cx="954107" cy="400110"/>
          </a:xfrm>
          <a:prstGeom prst="rect">
            <a:avLst/>
          </a:prstGeom>
          <a:noFill/>
        </p:spPr>
        <p:txBody>
          <a:bodyPr wrap="none" rtlCol="0">
            <a:spAutoFit/>
          </a:bodyPr>
          <a:lstStyle/>
          <a:p>
            <a:r>
              <a:rPr lang="en-US" sz="2000" dirty="0" smtClean="0">
                <a:solidFill>
                  <a:srgbClr val="FF00AE"/>
                </a:solidFill>
                <a:latin typeface="Gill Sans"/>
                <a:cs typeface="Gill Sans"/>
              </a:rPr>
              <a:t>Output</a:t>
            </a:r>
            <a:endParaRPr lang="en-US" sz="2000" dirty="0">
              <a:solidFill>
                <a:srgbClr val="FF00AE"/>
              </a:solidFill>
              <a:latin typeface="Gill Sans"/>
              <a:cs typeface="Gill Sans"/>
            </a:endParaRPr>
          </a:p>
        </p:txBody>
      </p:sp>
      <p:sp>
        <p:nvSpPr>
          <p:cNvPr id="17" name="Title 1"/>
          <p:cNvSpPr>
            <a:spLocks noGrp="1"/>
          </p:cNvSpPr>
          <p:nvPr>
            <p:ph type="title"/>
          </p:nvPr>
        </p:nvSpPr>
        <p:spPr>
          <a:xfrm>
            <a:off x="203200" y="20638"/>
            <a:ext cx="8788400" cy="855662"/>
          </a:xfrm>
        </p:spPr>
        <p:txBody>
          <a:bodyPr/>
          <a:lstStyle/>
          <a:p>
            <a:pPr algn="ctr"/>
            <a:r>
              <a:rPr lang="en-US" b="1" dirty="0" smtClean="0">
                <a:solidFill>
                  <a:schemeClr val="bg1">
                    <a:lumMod val="75000"/>
                  </a:schemeClr>
                </a:solidFill>
                <a:latin typeface="Gill Sans MT"/>
                <a:cs typeface="Gill Sans MT"/>
              </a:rPr>
              <a:t>Input-Output of an Algorithm</a:t>
            </a:r>
            <a:endParaRPr lang="en-US" b="1" dirty="0">
              <a:solidFill>
                <a:schemeClr val="bg1">
                  <a:lumMod val="75000"/>
                </a:schemeClr>
              </a:solidFill>
              <a:latin typeface="Gill Sans MT"/>
              <a:cs typeface="Gill Sans MT"/>
            </a:endParaRPr>
          </a:p>
        </p:txBody>
      </p:sp>
      <p:sp>
        <p:nvSpPr>
          <p:cNvPr id="13" name="TextBox 12"/>
          <p:cNvSpPr txBox="1"/>
          <p:nvPr/>
        </p:nvSpPr>
        <p:spPr>
          <a:xfrm>
            <a:off x="1485902" y="3286438"/>
            <a:ext cx="723275" cy="400110"/>
          </a:xfrm>
          <a:prstGeom prst="rect">
            <a:avLst/>
          </a:prstGeom>
          <a:noFill/>
        </p:spPr>
        <p:txBody>
          <a:bodyPr wrap="none" rtlCol="0">
            <a:spAutoFit/>
          </a:bodyPr>
          <a:lstStyle/>
          <a:p>
            <a:r>
              <a:rPr lang="en-US" sz="2000" dirty="0" smtClean="0">
                <a:solidFill>
                  <a:srgbClr val="1EA6FF"/>
                </a:solidFill>
                <a:latin typeface="Gill Sans"/>
                <a:cs typeface="Gill Sans"/>
              </a:rPr>
              <a:t>Input</a:t>
            </a:r>
            <a:endParaRPr lang="en-US" sz="2000" dirty="0">
              <a:solidFill>
                <a:srgbClr val="1EA6FF"/>
              </a:solidFill>
              <a:latin typeface="Gill Sans"/>
              <a:cs typeface="Gill Sans"/>
            </a:endParaRPr>
          </a:p>
        </p:txBody>
      </p:sp>
    </p:spTree>
    <p:extLst>
      <p:ext uri="{BB962C8B-B14F-4D97-AF65-F5344CB8AC3E}">
        <p14:creationId xmlns:p14="http://schemas.microsoft.com/office/powerpoint/2010/main" val="4096717106"/>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xmlns:mv="urn:schemas-microsoft-com:mac:vml">
      <p:transition spd="slow" advClick="0" advTm="15000"/>
    </mc:Fallback>
  </mc:AlternateContent>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p:cNvSpPr>
            <a:spLocks noGrp="1"/>
          </p:cNvSpPr>
          <p:nvPr>
            <p:ph type="title"/>
          </p:nvPr>
        </p:nvSpPr>
        <p:spPr>
          <a:xfrm>
            <a:off x="203200" y="20638"/>
            <a:ext cx="8788400" cy="855662"/>
          </a:xfrm>
        </p:spPr>
        <p:txBody>
          <a:bodyPr/>
          <a:lstStyle/>
          <a:p>
            <a:pPr algn="ctr"/>
            <a:r>
              <a:rPr lang="en-US" b="1" dirty="0" smtClean="0">
                <a:solidFill>
                  <a:schemeClr val="bg1">
                    <a:lumMod val="75000"/>
                  </a:schemeClr>
                </a:solidFill>
                <a:latin typeface="Gill Sans MT"/>
                <a:cs typeface="Gill Sans MT"/>
              </a:rPr>
              <a:t>Algorithm Auditing</a:t>
            </a:r>
            <a:endParaRPr lang="en-US" b="1" dirty="0">
              <a:solidFill>
                <a:schemeClr val="bg1">
                  <a:lumMod val="75000"/>
                </a:schemeClr>
              </a:solidFill>
              <a:latin typeface="Gill Sans MT"/>
              <a:cs typeface="Gill Sans MT"/>
            </a:endParaRPr>
          </a:p>
        </p:txBody>
      </p:sp>
      <p:sp>
        <p:nvSpPr>
          <p:cNvPr id="16" name="Content Placeholder 2"/>
          <p:cNvSpPr>
            <a:spLocks noGrp="1"/>
          </p:cNvSpPr>
          <p:nvPr>
            <p:ph idx="1"/>
          </p:nvPr>
        </p:nvSpPr>
        <p:spPr>
          <a:xfrm>
            <a:off x="457200" y="1219200"/>
            <a:ext cx="6019800" cy="4648200"/>
          </a:xfrm>
        </p:spPr>
        <p:txBody>
          <a:bodyPr>
            <a:normAutofit fontScale="92500" lnSpcReduction="20000"/>
          </a:bodyPr>
          <a:lstStyle/>
          <a:p>
            <a:r>
              <a:rPr lang="en-US" sz="3200" b="0" dirty="0" smtClean="0">
                <a:latin typeface="Gill Sans"/>
                <a:cs typeface="Gill Sans"/>
              </a:rPr>
              <a:t>Code Audit</a:t>
            </a:r>
          </a:p>
          <a:p>
            <a:r>
              <a:rPr lang="en-US" sz="1800" b="0" dirty="0" smtClean="0">
                <a:solidFill>
                  <a:schemeClr val="bg1">
                    <a:lumMod val="50000"/>
                  </a:schemeClr>
                </a:solidFill>
                <a:latin typeface="Gill Sans"/>
                <a:cs typeface="Gill Sans"/>
              </a:rPr>
              <a:t>Requires specialized knowledge, versioning, system setup, FOIA access, data access</a:t>
            </a:r>
            <a:endParaRPr lang="en-US" sz="1800" b="0" dirty="0">
              <a:latin typeface="Gill Sans"/>
              <a:cs typeface="Gill Sans"/>
            </a:endParaRPr>
          </a:p>
          <a:p>
            <a:endParaRPr lang="en-US" sz="1400" b="0" dirty="0" smtClean="0">
              <a:latin typeface="Gill Sans"/>
              <a:cs typeface="Gill Sans"/>
            </a:endParaRPr>
          </a:p>
          <a:p>
            <a:r>
              <a:rPr lang="en-US" sz="3200" b="0" dirty="0" smtClean="0">
                <a:latin typeface="Gill Sans"/>
                <a:cs typeface="Gill Sans"/>
              </a:rPr>
              <a:t>Noninvasive User Audit</a:t>
            </a:r>
          </a:p>
          <a:p>
            <a:r>
              <a:rPr lang="en-US" sz="1800" b="0" dirty="0" smtClean="0">
                <a:solidFill>
                  <a:schemeClr val="bg1">
                    <a:lumMod val="50000"/>
                  </a:schemeClr>
                </a:solidFill>
                <a:latin typeface="Gill Sans"/>
                <a:cs typeface="Gill Sans"/>
              </a:rPr>
              <a:t>User surveys about their experience. Non-experimental, sampling issues, self-report</a:t>
            </a:r>
          </a:p>
          <a:p>
            <a:endParaRPr lang="en-US" sz="1500" b="0" dirty="0" smtClean="0">
              <a:latin typeface="Gill Sans"/>
              <a:cs typeface="Gill Sans"/>
            </a:endParaRPr>
          </a:p>
          <a:p>
            <a:r>
              <a:rPr lang="en-US" sz="3200" b="0" dirty="0" smtClean="0">
                <a:latin typeface="Gill Sans"/>
                <a:cs typeface="Gill Sans"/>
              </a:rPr>
              <a:t>Scraping Audit</a:t>
            </a:r>
          </a:p>
          <a:p>
            <a:pPr lvl="1"/>
            <a:r>
              <a:rPr lang="en-US" sz="1900" dirty="0" smtClean="0">
                <a:solidFill>
                  <a:schemeClr val="bg1">
                    <a:lumMod val="50000"/>
                  </a:schemeClr>
                </a:solidFill>
                <a:latin typeface="Gill Sans"/>
                <a:cs typeface="Gill Sans"/>
              </a:rPr>
              <a:t>Analyze input / output. EULA, CFAA issues </a:t>
            </a:r>
            <a:endParaRPr lang="en-US" sz="1900" dirty="0">
              <a:solidFill>
                <a:schemeClr val="bg1">
                  <a:lumMod val="50000"/>
                </a:schemeClr>
              </a:solidFill>
              <a:latin typeface="Gill Sans"/>
              <a:cs typeface="Gill Sans"/>
            </a:endParaRPr>
          </a:p>
          <a:p>
            <a:pPr lvl="1"/>
            <a:endParaRPr lang="en-US" sz="1400" dirty="0" smtClean="0">
              <a:latin typeface="Gill Sans"/>
              <a:cs typeface="Gill Sans"/>
            </a:endParaRPr>
          </a:p>
          <a:p>
            <a:r>
              <a:rPr lang="en-US" sz="3200" b="0" dirty="0" smtClean="0">
                <a:latin typeface="Gill Sans"/>
                <a:cs typeface="Gill Sans"/>
              </a:rPr>
              <a:t>Sock Puppet</a:t>
            </a:r>
            <a:endParaRPr lang="en-US" sz="3200" b="0" dirty="0">
              <a:latin typeface="Gill Sans"/>
              <a:cs typeface="Gill Sans"/>
            </a:endParaRPr>
          </a:p>
          <a:p>
            <a:pPr lvl="1"/>
            <a:r>
              <a:rPr lang="en-US" sz="1800" dirty="0" smtClean="0">
                <a:solidFill>
                  <a:schemeClr val="bg1">
                    <a:lumMod val="50000"/>
                  </a:schemeClr>
                </a:solidFill>
                <a:latin typeface="Gill Sans"/>
                <a:cs typeface="Gill Sans"/>
              </a:rPr>
              <a:t>Impersonate users with programs. Ethics of deception</a:t>
            </a:r>
            <a:endParaRPr lang="en-US" sz="1800" dirty="0">
              <a:solidFill>
                <a:schemeClr val="bg1">
                  <a:lumMod val="50000"/>
                </a:schemeClr>
              </a:solidFill>
              <a:latin typeface="Gill Sans"/>
              <a:cs typeface="Gill Sans"/>
            </a:endParaRPr>
          </a:p>
          <a:p>
            <a:pPr lvl="1"/>
            <a:endParaRPr lang="en-US" sz="1400" dirty="0">
              <a:latin typeface="Gill Sans"/>
              <a:cs typeface="Gill Sans"/>
            </a:endParaRPr>
          </a:p>
          <a:p>
            <a:r>
              <a:rPr lang="en-US" sz="3200" b="0" dirty="0" smtClean="0">
                <a:latin typeface="Gill Sans"/>
                <a:cs typeface="Gill Sans"/>
              </a:rPr>
              <a:t>Crowdsourced Audit</a:t>
            </a:r>
          </a:p>
          <a:p>
            <a:pPr lvl="1"/>
            <a:r>
              <a:rPr lang="en-US" sz="1800" dirty="0" smtClean="0">
                <a:solidFill>
                  <a:schemeClr val="bg1">
                    <a:lumMod val="50000"/>
                  </a:schemeClr>
                </a:solidFill>
                <a:latin typeface="Gill Sans"/>
                <a:cs typeface="Gill Sans"/>
              </a:rPr>
              <a:t>Have real users report back data about platform. </a:t>
            </a:r>
          </a:p>
          <a:p>
            <a:pPr lvl="1"/>
            <a:r>
              <a:rPr lang="en-US" sz="1800" dirty="0" smtClean="0">
                <a:solidFill>
                  <a:schemeClr val="bg1">
                    <a:lumMod val="50000"/>
                  </a:schemeClr>
                </a:solidFill>
                <a:latin typeface="Gill Sans"/>
                <a:cs typeface="Gill Sans"/>
              </a:rPr>
              <a:t>Combine with software reporting.</a:t>
            </a:r>
            <a:endParaRPr lang="en-US" sz="1800" dirty="0">
              <a:solidFill>
                <a:schemeClr val="bg1">
                  <a:lumMod val="50000"/>
                </a:schemeClr>
              </a:solidFill>
              <a:latin typeface="Gill Sans"/>
              <a:cs typeface="Gill Sans"/>
            </a:endParaRPr>
          </a:p>
          <a:p>
            <a:endParaRPr lang="en-US" sz="3200" b="0" dirty="0">
              <a:latin typeface="Gill Sans"/>
              <a:cs typeface="Gill Sans"/>
            </a:endParaRPr>
          </a:p>
          <a:p>
            <a:endParaRPr lang="en-US" sz="3200" b="0" dirty="0">
              <a:latin typeface="Gill Sans"/>
              <a:cs typeface="Gill Sans"/>
            </a:endParaRPr>
          </a:p>
        </p:txBody>
      </p:sp>
      <p:sp>
        <p:nvSpPr>
          <p:cNvPr id="18" name="Rectangle 17"/>
          <p:cNvSpPr/>
          <p:nvPr/>
        </p:nvSpPr>
        <p:spPr>
          <a:xfrm>
            <a:off x="457200" y="6172200"/>
            <a:ext cx="8077200" cy="523220"/>
          </a:xfrm>
          <a:prstGeom prst="rect">
            <a:avLst/>
          </a:prstGeom>
        </p:spPr>
        <p:txBody>
          <a:bodyPr wrap="square">
            <a:spAutoFit/>
          </a:bodyPr>
          <a:lstStyle/>
          <a:p>
            <a:r>
              <a:rPr lang="en-US" sz="1400" dirty="0" smtClean="0">
                <a:solidFill>
                  <a:schemeClr val="bg1">
                    <a:lumMod val="65000"/>
                  </a:schemeClr>
                </a:solidFill>
                <a:latin typeface="Gill Sans"/>
                <a:cs typeface="Gill Sans"/>
              </a:rPr>
              <a:t>Christian </a:t>
            </a:r>
            <a:r>
              <a:rPr lang="en-US" sz="1400" dirty="0" err="1" smtClean="0">
                <a:solidFill>
                  <a:schemeClr val="bg1">
                    <a:lumMod val="65000"/>
                  </a:schemeClr>
                </a:solidFill>
                <a:latin typeface="Gill Sans"/>
                <a:cs typeface="Gill Sans"/>
              </a:rPr>
              <a:t>Sandvig</a:t>
            </a:r>
            <a:r>
              <a:rPr lang="en-US" sz="1400" dirty="0" smtClean="0">
                <a:solidFill>
                  <a:schemeClr val="bg1">
                    <a:lumMod val="65000"/>
                  </a:schemeClr>
                </a:solidFill>
                <a:latin typeface="Gill Sans"/>
                <a:cs typeface="Gill Sans"/>
              </a:rPr>
              <a:t>, Kevin Hamilton, Karrie </a:t>
            </a:r>
            <a:r>
              <a:rPr lang="en-US" sz="1400" dirty="0" err="1" smtClean="0">
                <a:solidFill>
                  <a:schemeClr val="bg1">
                    <a:lumMod val="65000"/>
                  </a:schemeClr>
                </a:solidFill>
                <a:latin typeface="Gill Sans"/>
                <a:cs typeface="Gill Sans"/>
              </a:rPr>
              <a:t>Karahalios</a:t>
            </a:r>
            <a:r>
              <a:rPr lang="en-US" sz="1400" dirty="0" smtClean="0">
                <a:solidFill>
                  <a:schemeClr val="bg1">
                    <a:lumMod val="65000"/>
                  </a:schemeClr>
                </a:solidFill>
                <a:latin typeface="Gill Sans"/>
                <a:cs typeface="Gill Sans"/>
              </a:rPr>
              <a:t>, Cedric </a:t>
            </a:r>
            <a:r>
              <a:rPr lang="en-US" sz="1400" dirty="0" err="1" smtClean="0">
                <a:solidFill>
                  <a:schemeClr val="bg1">
                    <a:lumMod val="65000"/>
                  </a:schemeClr>
                </a:solidFill>
                <a:latin typeface="Gill Sans"/>
                <a:cs typeface="Gill Sans"/>
              </a:rPr>
              <a:t>Langbort</a:t>
            </a:r>
            <a:r>
              <a:rPr lang="en-US" sz="1400" dirty="0" smtClean="0">
                <a:solidFill>
                  <a:schemeClr val="bg1">
                    <a:lumMod val="65000"/>
                  </a:schemeClr>
                </a:solidFill>
                <a:latin typeface="Gill Sans"/>
                <a:cs typeface="Gill Sans"/>
              </a:rPr>
              <a:t>. Auditing Algorithms: Research Methods for Detecting Discrimination on Internet Platforms. ICA 2014. </a:t>
            </a:r>
            <a:endParaRPr lang="en-US" sz="1400" dirty="0">
              <a:solidFill>
                <a:schemeClr val="bg1">
                  <a:lumMod val="65000"/>
                </a:schemeClr>
              </a:solidFill>
              <a:latin typeface="Gill Sans"/>
              <a:cs typeface="Gill Sans"/>
            </a:endParaRPr>
          </a:p>
        </p:txBody>
      </p:sp>
      <p:pic>
        <p:nvPicPr>
          <p:cNvPr id="14" name="Picture 13"/>
          <p:cNvPicPr>
            <a:picLocks noChangeAspect="1"/>
          </p:cNvPicPr>
          <p:nvPr/>
        </p:nvPicPr>
        <p:blipFill>
          <a:blip r:embed="rId3"/>
          <a:stretch>
            <a:fillRect/>
          </a:stretch>
        </p:blipFill>
        <p:spPr>
          <a:xfrm>
            <a:off x="6494771" y="1905000"/>
            <a:ext cx="2340102" cy="2819400"/>
          </a:xfrm>
          <a:prstGeom prst="rect">
            <a:avLst/>
          </a:prstGeom>
        </p:spPr>
      </p:pic>
    </p:spTree>
    <p:extLst>
      <p:ext uri="{BB962C8B-B14F-4D97-AF65-F5344CB8AC3E}">
        <p14:creationId xmlns:p14="http://schemas.microsoft.com/office/powerpoint/2010/main" val="1400993882"/>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mv="urn:schemas-microsoft-com:mac:vml" xmlns="">
      <p:transition spd="slow" advClick="0" advTm="15000"/>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1394079" y="2592662"/>
            <a:ext cx="6249737" cy="2284139"/>
            <a:chOff x="1863152" y="2873147"/>
            <a:chExt cx="5246542" cy="1917494"/>
          </a:xfrm>
        </p:grpSpPr>
        <p:grpSp>
          <p:nvGrpSpPr>
            <p:cNvPr id="3" name="Group 2"/>
            <p:cNvGrpSpPr/>
            <p:nvPr/>
          </p:nvGrpSpPr>
          <p:grpSpPr>
            <a:xfrm rot="16200000">
              <a:off x="4146053" y="2579598"/>
              <a:ext cx="1607448" cy="2814637"/>
              <a:chOff x="6274646" y="2476500"/>
              <a:chExt cx="2067106" cy="3619500"/>
            </a:xfrm>
          </p:grpSpPr>
          <p:sp>
            <p:nvSpPr>
              <p:cNvPr id="4" name="Rectangle 3"/>
              <p:cNvSpPr/>
              <p:nvPr/>
            </p:nvSpPr>
            <p:spPr>
              <a:xfrm rot="5400000">
                <a:off x="6165199" y="2776446"/>
                <a:ext cx="2285999" cy="2067106"/>
              </a:xfrm>
              <a:prstGeom prst="rect">
                <a:avLst/>
              </a:prstGeom>
              <a:solidFill>
                <a:schemeClr val="tx1"/>
              </a:solidFill>
              <a:ln>
                <a:solidFill>
                  <a:schemeClr val="tx1"/>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err="1" smtClean="0">
                    <a:solidFill>
                      <a:schemeClr val="bg1"/>
                    </a:solidFill>
                    <a:latin typeface="Gill Sans"/>
                    <a:cs typeface="Gill Sans"/>
                  </a:rPr>
                  <a:t>Staples.com</a:t>
                </a:r>
                <a:endParaRPr lang="en-US" sz="2400" dirty="0">
                  <a:solidFill>
                    <a:schemeClr val="bg1"/>
                  </a:solidFill>
                  <a:latin typeface="Gill Sans"/>
                  <a:cs typeface="Gill Sans"/>
                </a:endParaRPr>
              </a:p>
            </p:txBody>
          </p:sp>
          <p:sp>
            <p:nvSpPr>
              <p:cNvPr id="6" name="Oval 5"/>
              <p:cNvSpPr/>
              <p:nvPr/>
            </p:nvSpPr>
            <p:spPr>
              <a:xfrm>
                <a:off x="7099300" y="2476500"/>
                <a:ext cx="381000" cy="381000"/>
              </a:xfrm>
              <a:prstGeom prst="ellipse">
                <a:avLst/>
              </a:prstGeom>
              <a:solidFill>
                <a:srgbClr val="0000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7086600" y="4762500"/>
                <a:ext cx="381000" cy="381000"/>
              </a:xfrm>
              <a:prstGeom prst="ellipse">
                <a:avLst/>
              </a:prstGeom>
              <a:solidFill>
                <a:srgbClr val="0000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 name="Straight Arrow Connector 12"/>
              <p:cNvCxnSpPr>
                <a:stCxn id="7" idx="3"/>
              </p:cNvCxnSpPr>
              <p:nvPr/>
            </p:nvCxnSpPr>
            <p:spPr>
              <a:xfrm flipH="1">
                <a:off x="7010400" y="5087704"/>
                <a:ext cx="131996" cy="1008296"/>
              </a:xfrm>
              <a:prstGeom prst="straightConnector1">
                <a:avLst/>
              </a:prstGeom>
              <a:ln>
                <a:solidFill>
                  <a:schemeClr val="bg1">
                    <a:lumMod val="5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a:stCxn id="7" idx="4"/>
              </p:cNvCxnSpPr>
              <p:nvPr/>
            </p:nvCxnSpPr>
            <p:spPr>
              <a:xfrm>
                <a:off x="7277100" y="5143500"/>
                <a:ext cx="12700" cy="952500"/>
              </a:xfrm>
              <a:prstGeom prst="straightConnector1">
                <a:avLst/>
              </a:prstGeom>
              <a:ln>
                <a:solidFill>
                  <a:schemeClr val="bg1">
                    <a:lumMod val="5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stCxn id="7" idx="5"/>
              </p:cNvCxnSpPr>
              <p:nvPr/>
            </p:nvCxnSpPr>
            <p:spPr>
              <a:xfrm>
                <a:off x="7411804" y="5087704"/>
                <a:ext cx="208196" cy="1008296"/>
              </a:xfrm>
              <a:prstGeom prst="straightConnector1">
                <a:avLst/>
              </a:prstGeom>
              <a:ln>
                <a:solidFill>
                  <a:schemeClr val="bg1">
                    <a:lumMod val="50000"/>
                  </a:schemeClr>
                </a:solidFill>
                <a:tailEnd type="arrow"/>
              </a:ln>
            </p:spPr>
            <p:style>
              <a:lnRef idx="2">
                <a:schemeClr val="accent1"/>
              </a:lnRef>
              <a:fillRef idx="0">
                <a:schemeClr val="accent1"/>
              </a:fillRef>
              <a:effectRef idx="1">
                <a:schemeClr val="accent1"/>
              </a:effectRef>
              <a:fontRef idx="minor">
                <a:schemeClr val="tx1"/>
              </a:fontRef>
            </p:style>
          </p:cxnSp>
        </p:grpSp>
        <p:grpSp>
          <p:nvGrpSpPr>
            <p:cNvPr id="2" name="Group 1"/>
            <p:cNvGrpSpPr/>
            <p:nvPr/>
          </p:nvGrpSpPr>
          <p:grpSpPr>
            <a:xfrm flipH="1">
              <a:off x="2738622" y="3734575"/>
              <a:ext cx="784083" cy="474044"/>
              <a:chOff x="2806202" y="1494064"/>
              <a:chExt cx="1008296" cy="609600"/>
            </a:xfrm>
          </p:grpSpPr>
          <p:cxnSp>
            <p:nvCxnSpPr>
              <p:cNvPr id="17" name="Straight Arrow Connector 16"/>
              <p:cNvCxnSpPr/>
              <p:nvPr/>
            </p:nvCxnSpPr>
            <p:spPr>
              <a:xfrm rot="5400000" flipH="1">
                <a:off x="3244352" y="1533518"/>
                <a:ext cx="131996" cy="1008296"/>
              </a:xfrm>
              <a:prstGeom prst="straightConnector1">
                <a:avLst/>
              </a:prstGeom>
              <a:ln>
                <a:solidFill>
                  <a:schemeClr val="bg1">
                    <a:lumMod val="5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rot="5400000">
                <a:off x="3331898" y="1354364"/>
                <a:ext cx="12700" cy="952500"/>
              </a:xfrm>
              <a:prstGeom prst="straightConnector1">
                <a:avLst/>
              </a:prstGeom>
              <a:ln>
                <a:solidFill>
                  <a:schemeClr val="bg1">
                    <a:lumMod val="5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rot="5400000">
                <a:off x="3206252" y="1094014"/>
                <a:ext cx="208196" cy="1008296"/>
              </a:xfrm>
              <a:prstGeom prst="straightConnector1">
                <a:avLst/>
              </a:prstGeom>
              <a:ln>
                <a:solidFill>
                  <a:schemeClr val="bg1">
                    <a:lumMod val="50000"/>
                  </a:schemeClr>
                </a:solidFill>
                <a:tailEnd type="arrow"/>
              </a:ln>
            </p:spPr>
            <p:style>
              <a:lnRef idx="2">
                <a:schemeClr val="accent1"/>
              </a:lnRef>
              <a:fillRef idx="0">
                <a:schemeClr val="accent1"/>
              </a:fillRef>
              <a:effectRef idx="1">
                <a:schemeClr val="accent1"/>
              </a:effectRef>
              <a:fontRef idx="minor">
                <a:schemeClr val="tx1"/>
              </a:fontRef>
            </p:style>
          </p:cxnSp>
        </p:grpSp>
        <p:sp>
          <p:nvSpPr>
            <p:cNvPr id="20" name="TextBox 19"/>
            <p:cNvSpPr txBox="1"/>
            <p:nvPr/>
          </p:nvSpPr>
          <p:spPr>
            <a:xfrm>
              <a:off x="2168514" y="3640227"/>
              <a:ext cx="536338" cy="335885"/>
            </a:xfrm>
            <a:prstGeom prst="rect">
              <a:avLst/>
            </a:prstGeom>
            <a:noFill/>
          </p:spPr>
          <p:txBody>
            <a:bodyPr wrap="none" rtlCol="0">
              <a:spAutoFit/>
            </a:bodyPr>
            <a:lstStyle/>
            <a:p>
              <a:r>
                <a:rPr lang="en-US" sz="2000" dirty="0">
                  <a:solidFill>
                    <a:srgbClr val="1EA6FF"/>
                  </a:solidFill>
                  <a:latin typeface="Gill Sans"/>
                  <a:cs typeface="Gill Sans"/>
                </a:rPr>
                <a:t>G</a:t>
              </a:r>
              <a:r>
                <a:rPr lang="en-US" sz="2000" dirty="0" smtClean="0">
                  <a:solidFill>
                    <a:srgbClr val="1EA6FF"/>
                  </a:solidFill>
                  <a:latin typeface="Gill Sans"/>
                  <a:cs typeface="Gill Sans"/>
                </a:rPr>
                <a:t>eo</a:t>
              </a:r>
              <a:endParaRPr lang="en-US" sz="2000" dirty="0">
                <a:solidFill>
                  <a:srgbClr val="1EA6FF"/>
                </a:solidFill>
                <a:latin typeface="Gill Sans"/>
                <a:cs typeface="Gill Sans"/>
              </a:endParaRPr>
            </a:p>
          </p:txBody>
        </p:sp>
        <p:sp>
          <p:nvSpPr>
            <p:cNvPr id="24" name="TextBox 23"/>
            <p:cNvSpPr txBox="1"/>
            <p:nvPr/>
          </p:nvSpPr>
          <p:spPr>
            <a:xfrm>
              <a:off x="1863152" y="3904876"/>
              <a:ext cx="881382" cy="335885"/>
            </a:xfrm>
            <a:prstGeom prst="rect">
              <a:avLst/>
            </a:prstGeom>
            <a:noFill/>
          </p:spPr>
          <p:txBody>
            <a:bodyPr wrap="none" rtlCol="0">
              <a:spAutoFit/>
            </a:bodyPr>
            <a:lstStyle/>
            <a:p>
              <a:r>
                <a:rPr lang="en-US" sz="2000" dirty="0">
                  <a:solidFill>
                    <a:srgbClr val="1EA6FF"/>
                  </a:solidFill>
                  <a:latin typeface="Gill Sans"/>
                  <a:cs typeface="Gill Sans"/>
                </a:rPr>
                <a:t>C</a:t>
              </a:r>
              <a:r>
                <a:rPr lang="en-US" sz="2000" dirty="0" smtClean="0">
                  <a:solidFill>
                    <a:srgbClr val="1EA6FF"/>
                  </a:solidFill>
                  <a:latin typeface="Gill Sans"/>
                  <a:cs typeface="Gill Sans"/>
                </a:rPr>
                <a:t>ookies</a:t>
              </a:r>
              <a:endParaRPr lang="en-US" sz="2000" dirty="0">
                <a:solidFill>
                  <a:srgbClr val="1EA6FF"/>
                </a:solidFill>
                <a:latin typeface="Gill Sans"/>
                <a:cs typeface="Gill Sans"/>
              </a:endParaRPr>
            </a:p>
          </p:txBody>
        </p:sp>
        <p:sp>
          <p:nvSpPr>
            <p:cNvPr id="25" name="TextBox 24"/>
            <p:cNvSpPr txBox="1"/>
            <p:nvPr/>
          </p:nvSpPr>
          <p:spPr>
            <a:xfrm>
              <a:off x="6432163" y="3809317"/>
              <a:ext cx="677531" cy="335885"/>
            </a:xfrm>
            <a:prstGeom prst="rect">
              <a:avLst/>
            </a:prstGeom>
            <a:noFill/>
          </p:spPr>
          <p:txBody>
            <a:bodyPr wrap="none" rtlCol="0">
              <a:spAutoFit/>
            </a:bodyPr>
            <a:lstStyle/>
            <a:p>
              <a:r>
                <a:rPr lang="en-US" sz="2000" dirty="0" smtClean="0">
                  <a:solidFill>
                    <a:srgbClr val="FF00AE"/>
                  </a:solidFill>
                  <a:latin typeface="Gill Sans"/>
                  <a:cs typeface="Gill Sans"/>
                </a:rPr>
                <a:t>Prices</a:t>
              </a:r>
              <a:endParaRPr lang="en-US" sz="2000" dirty="0">
                <a:solidFill>
                  <a:srgbClr val="FF00AE"/>
                </a:solidFill>
                <a:latin typeface="Gill Sans"/>
                <a:cs typeface="Gill Sans"/>
              </a:endParaRPr>
            </a:p>
          </p:txBody>
        </p:sp>
        <p:sp>
          <p:nvSpPr>
            <p:cNvPr id="26" name="TextBox 25"/>
            <p:cNvSpPr txBox="1"/>
            <p:nvPr/>
          </p:nvSpPr>
          <p:spPr>
            <a:xfrm>
              <a:off x="3690597" y="2873147"/>
              <a:ext cx="1777665" cy="310048"/>
            </a:xfrm>
            <a:prstGeom prst="rect">
              <a:avLst/>
            </a:prstGeom>
            <a:noFill/>
          </p:spPr>
          <p:txBody>
            <a:bodyPr wrap="square" rtlCol="0">
              <a:spAutoFit/>
            </a:bodyPr>
            <a:lstStyle/>
            <a:p>
              <a:pPr algn="ctr"/>
              <a:endParaRPr lang="en-US" dirty="0">
                <a:latin typeface="Gill Sans"/>
                <a:cs typeface="Gill Sans"/>
              </a:endParaRPr>
            </a:p>
          </p:txBody>
        </p:sp>
      </p:grpSp>
      <p:sp>
        <p:nvSpPr>
          <p:cNvPr id="27" name="Title 1"/>
          <p:cNvSpPr>
            <a:spLocks noGrp="1"/>
          </p:cNvSpPr>
          <p:nvPr>
            <p:ph type="title"/>
          </p:nvPr>
        </p:nvSpPr>
        <p:spPr>
          <a:xfrm>
            <a:off x="203200" y="20638"/>
            <a:ext cx="8788400" cy="855662"/>
          </a:xfrm>
        </p:spPr>
        <p:txBody>
          <a:bodyPr/>
          <a:lstStyle/>
          <a:p>
            <a:pPr algn="ctr"/>
            <a:r>
              <a:rPr lang="en-US" b="1" dirty="0" smtClean="0">
                <a:solidFill>
                  <a:srgbClr val="BFBFBF"/>
                </a:solidFill>
                <a:latin typeface="Gill Sans"/>
                <a:cs typeface="Gill Sans"/>
              </a:rPr>
              <a:t>WSJ Price Discrimination</a:t>
            </a:r>
            <a:endParaRPr lang="en-US" b="1" dirty="0">
              <a:solidFill>
                <a:srgbClr val="BFBFBF"/>
              </a:solidFill>
              <a:latin typeface="Gill Sans"/>
              <a:cs typeface="Gill Sans"/>
            </a:endParaRPr>
          </a:p>
        </p:txBody>
      </p:sp>
      <p:sp>
        <p:nvSpPr>
          <p:cNvPr id="21" name="Rectangle 20"/>
          <p:cNvSpPr/>
          <p:nvPr/>
        </p:nvSpPr>
        <p:spPr>
          <a:xfrm>
            <a:off x="457200" y="6172200"/>
            <a:ext cx="8077200" cy="523220"/>
          </a:xfrm>
          <a:prstGeom prst="rect">
            <a:avLst/>
          </a:prstGeom>
        </p:spPr>
        <p:txBody>
          <a:bodyPr wrap="square">
            <a:spAutoFit/>
          </a:bodyPr>
          <a:lstStyle/>
          <a:p>
            <a:r>
              <a:rPr lang="en-US" sz="1400" dirty="0">
                <a:solidFill>
                  <a:srgbClr val="A6A6A6"/>
                </a:solidFill>
                <a:latin typeface="Gill Sans"/>
                <a:cs typeface="Gill Sans"/>
              </a:rPr>
              <a:t>Jennifer Valentino-</a:t>
            </a:r>
            <a:r>
              <a:rPr lang="en-US" sz="1400" dirty="0" err="1" smtClean="0">
                <a:solidFill>
                  <a:srgbClr val="A6A6A6"/>
                </a:solidFill>
                <a:latin typeface="Gill Sans"/>
                <a:cs typeface="Gill Sans"/>
              </a:rPr>
              <a:t>DeVries</a:t>
            </a:r>
            <a:r>
              <a:rPr lang="en-US" sz="1400" dirty="0" smtClean="0">
                <a:solidFill>
                  <a:srgbClr val="A6A6A6"/>
                </a:solidFill>
                <a:latin typeface="Gill Sans"/>
                <a:cs typeface="Gill Sans"/>
              </a:rPr>
              <a:t>, Jeremy Singer-Vine, and </a:t>
            </a:r>
            <a:r>
              <a:rPr lang="en-US" sz="1400" dirty="0" err="1" smtClean="0">
                <a:solidFill>
                  <a:srgbClr val="A6A6A6"/>
                </a:solidFill>
                <a:latin typeface="Gill Sans"/>
                <a:cs typeface="Gill Sans"/>
              </a:rPr>
              <a:t>Ashkan</a:t>
            </a:r>
            <a:r>
              <a:rPr lang="en-US" sz="1400" dirty="0" smtClean="0">
                <a:solidFill>
                  <a:srgbClr val="A6A6A6"/>
                </a:solidFill>
                <a:latin typeface="Gill Sans"/>
                <a:cs typeface="Gill Sans"/>
              </a:rPr>
              <a:t> </a:t>
            </a:r>
            <a:r>
              <a:rPr lang="en-US" sz="1400" dirty="0" err="1" smtClean="0">
                <a:solidFill>
                  <a:srgbClr val="A6A6A6"/>
                </a:solidFill>
                <a:latin typeface="Gill Sans"/>
                <a:cs typeface="Gill Sans"/>
              </a:rPr>
              <a:t>Soltani</a:t>
            </a:r>
            <a:r>
              <a:rPr lang="en-US" sz="1400" dirty="0" smtClean="0">
                <a:solidFill>
                  <a:srgbClr val="A6A6A6"/>
                </a:solidFill>
                <a:latin typeface="Gill Sans"/>
                <a:cs typeface="Gill Sans"/>
              </a:rPr>
              <a:t>. Websites Vary Prices, Deals Based on Users’ Information. Wall Street Journal. Dec, 2012. </a:t>
            </a:r>
            <a:endParaRPr lang="en-US" sz="1400" dirty="0">
              <a:solidFill>
                <a:srgbClr val="A6A6A6"/>
              </a:solidFill>
              <a:latin typeface="Gill Sans"/>
              <a:cs typeface="Gill Sans"/>
            </a:endParaRPr>
          </a:p>
        </p:txBody>
      </p:sp>
      <p:sp>
        <p:nvSpPr>
          <p:cNvPr id="22" name="Content Placeholder 2"/>
          <p:cNvSpPr>
            <a:spLocks noGrp="1"/>
          </p:cNvSpPr>
          <p:nvPr>
            <p:ph idx="1"/>
          </p:nvPr>
        </p:nvSpPr>
        <p:spPr>
          <a:xfrm>
            <a:off x="457200" y="1066800"/>
            <a:ext cx="8229600" cy="990600"/>
          </a:xfrm>
        </p:spPr>
        <p:txBody>
          <a:bodyPr>
            <a:normAutofit/>
          </a:bodyPr>
          <a:lstStyle/>
          <a:p>
            <a:pPr lvl="1"/>
            <a:r>
              <a:rPr lang="en-US" sz="2400" dirty="0" smtClean="0">
                <a:solidFill>
                  <a:schemeClr val="tx1"/>
                </a:solidFill>
                <a:latin typeface="Gill Sans"/>
                <a:cs typeface="Gill Sans"/>
              </a:rPr>
              <a:t>Do different people pay different prices depending on their geography or browser history? </a:t>
            </a:r>
          </a:p>
        </p:txBody>
      </p:sp>
    </p:spTree>
    <p:extLst>
      <p:ext uri="{BB962C8B-B14F-4D97-AF65-F5344CB8AC3E}">
        <p14:creationId xmlns:p14="http://schemas.microsoft.com/office/powerpoint/2010/main" val="994809275"/>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xmlns:mv="urn:schemas-microsoft-com:mac:vml">
      <p:transition spd="slow" advClick="0" advTm="15000"/>
    </mc:Fallback>
  </mc:AlternateContent>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23284" y="609600"/>
            <a:ext cx="9080001" cy="5638800"/>
          </a:xfrm>
          <a:prstGeom prst="rect">
            <a:avLst/>
          </a:prstGeom>
        </p:spPr>
      </p:pic>
    </p:spTree>
    <p:extLst>
      <p:ext uri="{BB962C8B-B14F-4D97-AF65-F5344CB8AC3E}">
        <p14:creationId xmlns:p14="http://schemas.microsoft.com/office/powerpoint/2010/main" val="1963779025"/>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xmlns:mv="urn:schemas-microsoft-com:mac:vml">
      <p:transition spd="slow" advClick="0" advTm="15000"/>
    </mc:Fallback>
  </mc:AlternateContent>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42834" y="609600"/>
            <a:ext cx="9080001" cy="5638800"/>
          </a:xfrm>
          <a:prstGeom prst="rect">
            <a:avLst/>
          </a:prstGeom>
        </p:spPr>
      </p:pic>
    </p:spTree>
    <p:extLst>
      <p:ext uri="{BB962C8B-B14F-4D97-AF65-F5344CB8AC3E}">
        <p14:creationId xmlns:p14="http://schemas.microsoft.com/office/powerpoint/2010/main" val="3623181951"/>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xmlns:mv="urn:schemas-microsoft-com:mac:vml">
      <p:transition spd="slow" advClick="0" advTm="15000"/>
    </mc:Fallback>
  </mc:AlternateContent>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Readings</a:t>
            </a:r>
            <a:endParaRPr lang="en-US" dirty="0"/>
          </a:p>
        </p:txBody>
      </p:sp>
      <p:sp>
        <p:nvSpPr>
          <p:cNvPr id="3" name="Content Placeholder 2"/>
          <p:cNvSpPr>
            <a:spLocks noGrp="1"/>
          </p:cNvSpPr>
          <p:nvPr>
            <p:ph idx="1"/>
          </p:nvPr>
        </p:nvSpPr>
        <p:spPr>
          <a:xfrm>
            <a:off x="457200" y="1117600"/>
            <a:ext cx="8229600" cy="5511800"/>
          </a:xfrm>
        </p:spPr>
        <p:txBody>
          <a:bodyPr/>
          <a:lstStyle/>
          <a:p>
            <a:r>
              <a:rPr lang="en-US" dirty="0" smtClean="0"/>
              <a:t>Websites vary prices, deals based on Users’ Information</a:t>
            </a:r>
          </a:p>
          <a:p>
            <a:pPr lvl="1"/>
            <a:r>
              <a:rPr lang="en-US" dirty="0" smtClean="0"/>
              <a:t>Is is fair to discriminate in terms of prices to different people based on their location? What are pros / cons?</a:t>
            </a:r>
          </a:p>
          <a:p>
            <a:pPr lvl="1"/>
            <a:endParaRPr lang="en-US" dirty="0"/>
          </a:p>
          <a:p>
            <a:pPr lvl="1"/>
            <a:r>
              <a:rPr lang="en-US" dirty="0" smtClean="0"/>
              <a:t>Are there any ethical issues involved with this work?</a:t>
            </a:r>
          </a:p>
          <a:p>
            <a:pPr lvl="1"/>
            <a:endParaRPr lang="en-US" dirty="0"/>
          </a:p>
          <a:p>
            <a:pPr lvl="1"/>
            <a:r>
              <a:rPr lang="en-US" dirty="0" smtClean="0"/>
              <a:t> </a:t>
            </a:r>
          </a:p>
          <a:p>
            <a:pPr lvl="1"/>
            <a:endParaRPr lang="en-US" dirty="0"/>
          </a:p>
          <a:p>
            <a:pPr lvl="1"/>
            <a:endParaRPr lang="en-US" dirty="0"/>
          </a:p>
        </p:txBody>
      </p:sp>
    </p:spTree>
    <p:extLst>
      <p:ext uri="{BB962C8B-B14F-4D97-AF65-F5344CB8AC3E}">
        <p14:creationId xmlns:p14="http://schemas.microsoft.com/office/powerpoint/2010/main" val="3426569363"/>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457200" y="11621"/>
            <a:ext cx="10287000" cy="6858000"/>
          </a:xfrm>
          <a:prstGeom prst="rect">
            <a:avLst/>
          </a:prstGeom>
        </p:spPr>
      </p:pic>
      <p:pic>
        <p:nvPicPr>
          <p:cNvPr id="5" name="Picture 4"/>
          <p:cNvPicPr>
            <a:picLocks noChangeAspect="1"/>
          </p:cNvPicPr>
          <p:nvPr/>
        </p:nvPicPr>
        <p:blipFill>
          <a:blip r:embed="rId4"/>
          <a:stretch>
            <a:fillRect/>
          </a:stretch>
        </p:blipFill>
        <p:spPr>
          <a:xfrm>
            <a:off x="-1" y="-24790"/>
            <a:ext cx="9161477" cy="6806590"/>
          </a:xfrm>
          <a:prstGeom prst="rect">
            <a:avLst/>
          </a:prstGeom>
        </p:spPr>
      </p:pic>
    </p:spTree>
    <p:extLst>
      <p:ext uri="{BB962C8B-B14F-4D97-AF65-F5344CB8AC3E}">
        <p14:creationId xmlns:p14="http://schemas.microsoft.com/office/powerpoint/2010/main" val="1167124693"/>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xmlns:mv="urn:schemas-microsoft-com:mac:vml">
      <p:transition spd="slow" advClick="0" advTm="15000"/>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88900" y="1460500"/>
            <a:ext cx="8953500" cy="3937000"/>
          </a:xfrm>
          <a:prstGeom prst="rect">
            <a:avLst/>
          </a:prstGeom>
        </p:spPr>
      </p:pic>
    </p:spTree>
    <p:extLst>
      <p:ext uri="{BB962C8B-B14F-4D97-AF65-F5344CB8AC3E}">
        <p14:creationId xmlns:p14="http://schemas.microsoft.com/office/powerpoint/2010/main" val="3277505174"/>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mv="urn:schemas-microsoft-com:mac:vml" xmlns="">
      <p:transition spd="slow" advClick="0" advTm="15000"/>
    </mc:Fallback>
  </mc:AlternateContent>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741362"/>
          </a:xfrm>
        </p:spPr>
        <p:txBody>
          <a:bodyPr>
            <a:normAutofit/>
          </a:bodyPr>
          <a:lstStyle/>
          <a:p>
            <a:r>
              <a:rPr lang="en-US" sz="3200" dirty="0" smtClean="0"/>
              <a:t>SEME – Search Engine Manipulation Effect</a:t>
            </a:r>
            <a:endParaRPr lang="en-US" sz="3200" dirty="0"/>
          </a:p>
        </p:txBody>
      </p:sp>
      <p:pic>
        <p:nvPicPr>
          <p:cNvPr id="7" name="Picture 6"/>
          <p:cNvPicPr>
            <a:picLocks noChangeAspect="1"/>
          </p:cNvPicPr>
          <p:nvPr/>
        </p:nvPicPr>
        <p:blipFill rotWithShape="1">
          <a:blip r:embed="rId3"/>
          <a:srcRect l="-594" t="-3550" r="594" b="-3526"/>
          <a:stretch/>
        </p:blipFill>
        <p:spPr>
          <a:xfrm>
            <a:off x="431031" y="838200"/>
            <a:ext cx="8255769" cy="5711367"/>
          </a:xfrm>
          <a:prstGeom prst="rect">
            <a:avLst/>
          </a:prstGeom>
        </p:spPr>
      </p:pic>
      <p:sp>
        <p:nvSpPr>
          <p:cNvPr id="8" name="Rectangle 7"/>
          <p:cNvSpPr/>
          <p:nvPr/>
        </p:nvSpPr>
        <p:spPr>
          <a:xfrm>
            <a:off x="685800" y="6553200"/>
            <a:ext cx="8458200" cy="276999"/>
          </a:xfrm>
          <a:prstGeom prst="rect">
            <a:avLst/>
          </a:prstGeom>
        </p:spPr>
        <p:txBody>
          <a:bodyPr wrap="square">
            <a:spAutoFit/>
          </a:bodyPr>
          <a:lstStyle/>
          <a:p>
            <a:pPr algn="r"/>
            <a:r>
              <a:rPr lang="en-US" sz="1200" i="1" dirty="0" smtClean="0">
                <a:latin typeface="Helvetica"/>
                <a:cs typeface="Helvetica"/>
              </a:rPr>
              <a:t>The </a:t>
            </a:r>
            <a:r>
              <a:rPr lang="en-US" sz="1200" i="1" dirty="0">
                <a:latin typeface="Helvetica"/>
                <a:cs typeface="Helvetica"/>
              </a:rPr>
              <a:t>search engine manipulation effect (SEME) and its possible impact on the outcomes of elections. PNAS. 2015.</a:t>
            </a:r>
          </a:p>
        </p:txBody>
      </p:sp>
    </p:spTree>
    <p:extLst>
      <p:ext uri="{BB962C8B-B14F-4D97-AF65-F5344CB8AC3E}">
        <p14:creationId xmlns:p14="http://schemas.microsoft.com/office/powerpoint/2010/main" val="3802178301"/>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mv="urn:schemas-microsoft-com:mac:vml" xmlns="">
      <p:transition spd="slow" advClick="0" advTm="15000"/>
    </mc:Fallback>
  </mc:AlternateContent>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endParaRPr lang="en-US"/>
          </a:p>
        </p:txBody>
      </p:sp>
      <p:pic>
        <p:nvPicPr>
          <p:cNvPr id="4" name="Picture 3"/>
          <p:cNvPicPr>
            <a:picLocks noChangeAspect="1"/>
          </p:cNvPicPr>
          <p:nvPr/>
        </p:nvPicPr>
        <p:blipFill>
          <a:blip r:embed="rId3"/>
          <a:stretch>
            <a:fillRect/>
          </a:stretch>
        </p:blipFill>
        <p:spPr>
          <a:xfrm>
            <a:off x="1054100" y="0"/>
            <a:ext cx="7015268" cy="6858000"/>
          </a:xfrm>
          <a:prstGeom prst="rect">
            <a:avLst/>
          </a:prstGeom>
        </p:spPr>
      </p:pic>
    </p:spTree>
    <p:extLst>
      <p:ext uri="{BB962C8B-B14F-4D97-AF65-F5344CB8AC3E}">
        <p14:creationId xmlns:p14="http://schemas.microsoft.com/office/powerpoint/2010/main" val="2245866915"/>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mv="urn:schemas-microsoft-com:mac:vml" xmlns="">
      <p:transition spd="slow" advClick="0" advTm="15000"/>
    </mc:Fallback>
  </mc:AlternateContent>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endParaRPr lang="en-US"/>
          </a:p>
        </p:txBody>
      </p:sp>
      <p:pic>
        <p:nvPicPr>
          <p:cNvPr id="4" name="Picture 3" descr="151207_FT_Media-Republicans-Chart-1.jpg.CROP.promo-xlarge2.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146" y="274639"/>
            <a:ext cx="8863454" cy="6324600"/>
          </a:xfrm>
          <a:prstGeom prst="rect">
            <a:avLst/>
          </a:prstGeom>
        </p:spPr>
      </p:pic>
      <p:sp>
        <p:nvSpPr>
          <p:cNvPr id="6" name="Rectangle 5"/>
          <p:cNvSpPr/>
          <p:nvPr/>
        </p:nvSpPr>
        <p:spPr>
          <a:xfrm>
            <a:off x="-76200" y="6563201"/>
            <a:ext cx="9296400" cy="276999"/>
          </a:xfrm>
          <a:prstGeom prst="rect">
            <a:avLst/>
          </a:prstGeom>
        </p:spPr>
        <p:txBody>
          <a:bodyPr wrap="square">
            <a:spAutoFit/>
          </a:bodyPr>
          <a:lstStyle/>
          <a:p>
            <a:pPr algn="r"/>
            <a:r>
              <a:rPr lang="en-US" sz="1200" dirty="0" smtClean="0">
                <a:latin typeface="Helvetica"/>
                <a:cs typeface="Helvetica"/>
              </a:rPr>
              <a:t>Why Google Search Results Favor Democrats. </a:t>
            </a:r>
            <a:r>
              <a:rPr lang="en-US" sz="1200" i="1" dirty="0" smtClean="0">
                <a:latin typeface="Helvetica"/>
                <a:cs typeface="Helvetica"/>
              </a:rPr>
              <a:t>Slate</a:t>
            </a:r>
            <a:r>
              <a:rPr lang="en-US" sz="1200" dirty="0" smtClean="0">
                <a:latin typeface="Helvetica"/>
                <a:cs typeface="Helvetica"/>
              </a:rPr>
              <a:t>. 2015. </a:t>
            </a:r>
            <a:endParaRPr lang="en-US" sz="1200" dirty="0">
              <a:latin typeface="Helvetica"/>
              <a:cs typeface="Helvetica"/>
            </a:endParaRPr>
          </a:p>
        </p:txBody>
      </p:sp>
    </p:spTree>
    <p:extLst>
      <p:ext uri="{BB962C8B-B14F-4D97-AF65-F5344CB8AC3E}">
        <p14:creationId xmlns:p14="http://schemas.microsoft.com/office/powerpoint/2010/main" val="2394265741"/>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mv="urn:schemas-microsoft-com:mac:vml" xmlns="">
      <p:transition spd="slow" advClick="0" advTm="15000"/>
    </mc:Fallback>
  </mc:AlternateContent>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endParaRPr lang="en-US"/>
          </a:p>
        </p:txBody>
      </p:sp>
      <p:pic>
        <p:nvPicPr>
          <p:cNvPr id="4" name="Picture 3" descr="151207_FT_Media-Republicans-2.jpg.CROP.promo-xlarge2.jpg"/>
          <p:cNvPicPr>
            <a:picLocks noChangeAspect="1"/>
          </p:cNvPicPr>
          <p:nvPr/>
        </p:nvPicPr>
        <p:blipFill rotWithShape="1">
          <a:blip r:embed="rId2">
            <a:extLst>
              <a:ext uri="{28A0092B-C50C-407E-A947-70E740481C1C}">
                <a14:useLocalDpi xmlns:a14="http://schemas.microsoft.com/office/drawing/2010/main" val="0"/>
              </a:ext>
            </a:extLst>
          </a:blip>
          <a:srcRect r="12335"/>
          <a:stretch/>
        </p:blipFill>
        <p:spPr>
          <a:xfrm>
            <a:off x="762000" y="169333"/>
            <a:ext cx="7815674" cy="6361666"/>
          </a:xfrm>
          <a:prstGeom prst="rect">
            <a:avLst/>
          </a:prstGeom>
        </p:spPr>
      </p:pic>
    </p:spTree>
    <p:extLst>
      <p:ext uri="{BB962C8B-B14F-4D97-AF65-F5344CB8AC3E}">
        <p14:creationId xmlns:p14="http://schemas.microsoft.com/office/powerpoint/2010/main" val="3185018168"/>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mv="urn:schemas-microsoft-com:mac:vml" xmlns="">
      <p:transition spd="slow" advClick="0" advTm="15000"/>
    </mc:Fallback>
  </mc:AlternateContent>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p:cNvSpPr>
            <a:spLocks noGrp="1"/>
          </p:cNvSpPr>
          <p:nvPr>
            <p:ph idx="1"/>
          </p:nvPr>
        </p:nvSpPr>
        <p:spPr>
          <a:xfrm>
            <a:off x="457200" y="1066800"/>
            <a:ext cx="8458200" cy="5486400"/>
          </a:xfrm>
        </p:spPr>
        <p:txBody>
          <a:bodyPr>
            <a:normAutofit lnSpcReduction="10000"/>
          </a:bodyPr>
          <a:lstStyle/>
          <a:p>
            <a:r>
              <a:rPr lang="en-US" sz="3200" dirty="0" smtClean="0"/>
              <a:t>Information Deficits</a:t>
            </a:r>
          </a:p>
          <a:p>
            <a:pPr lvl="1"/>
            <a:r>
              <a:rPr lang="en-US" sz="2400" dirty="0" smtClean="0"/>
              <a:t>Lack of internal knowledge of systems challenges interpretation</a:t>
            </a:r>
            <a:endParaRPr lang="en-US" sz="3200" dirty="0" smtClean="0"/>
          </a:p>
          <a:p>
            <a:pPr lvl="1"/>
            <a:r>
              <a:rPr lang="en-US" sz="2400" dirty="0" smtClean="0"/>
              <a:t>Difficult to answer “Why”</a:t>
            </a:r>
          </a:p>
          <a:p>
            <a:endParaRPr lang="en-US" sz="1800" dirty="0" smtClean="0"/>
          </a:p>
          <a:p>
            <a:r>
              <a:rPr lang="en-US" sz="3200" dirty="0" smtClean="0"/>
              <a:t>Expectations</a:t>
            </a:r>
          </a:p>
          <a:p>
            <a:pPr lvl="1"/>
            <a:r>
              <a:rPr lang="en-US" sz="2400" dirty="0" smtClean="0"/>
              <a:t>Need agreed-upon baselines to understand deviation in context</a:t>
            </a:r>
          </a:p>
          <a:p>
            <a:endParaRPr lang="en-US" sz="1800" dirty="0" smtClean="0"/>
          </a:p>
          <a:p>
            <a:r>
              <a:rPr lang="en-US" sz="3200" dirty="0" smtClean="0"/>
              <a:t>Instability</a:t>
            </a:r>
          </a:p>
          <a:p>
            <a:pPr lvl="1"/>
            <a:r>
              <a:rPr lang="en-US" sz="2400" dirty="0" smtClean="0"/>
              <a:t>Systems are dynamic so need tracking over time</a:t>
            </a:r>
          </a:p>
          <a:p>
            <a:endParaRPr lang="en-US" sz="1800" dirty="0" smtClean="0"/>
          </a:p>
          <a:p>
            <a:r>
              <a:rPr lang="en-US" sz="3200" dirty="0" smtClean="0"/>
              <a:t>Sampling</a:t>
            </a:r>
          </a:p>
          <a:p>
            <a:pPr lvl="1"/>
            <a:r>
              <a:rPr lang="en-US" sz="2400" dirty="0" smtClean="0"/>
              <a:t>Sampling and dimensions of variation (e.g. locality, language)</a:t>
            </a:r>
          </a:p>
          <a:p>
            <a:endParaRPr lang="en-US" sz="1800" dirty="0"/>
          </a:p>
          <a:p>
            <a:r>
              <a:rPr lang="en-US" sz="3200" dirty="0" smtClean="0"/>
              <a:t>Legal and Regulatory Issues</a:t>
            </a:r>
            <a:endParaRPr lang="en-US" sz="3200" dirty="0"/>
          </a:p>
          <a:p>
            <a:pPr lvl="1"/>
            <a:r>
              <a:rPr lang="en-US" sz="2400" dirty="0" smtClean="0"/>
              <a:t>Terms of Use; FOIA</a:t>
            </a:r>
            <a:endParaRPr lang="en-US" sz="2400" dirty="0"/>
          </a:p>
          <a:p>
            <a:pPr lvl="1"/>
            <a:endParaRPr lang="en-US" sz="2400" dirty="0" smtClean="0"/>
          </a:p>
          <a:p>
            <a:endParaRPr lang="en-US" sz="1800" dirty="0" smtClean="0"/>
          </a:p>
          <a:p>
            <a:endParaRPr lang="en-US" sz="1800" dirty="0"/>
          </a:p>
        </p:txBody>
      </p:sp>
      <p:sp>
        <p:nvSpPr>
          <p:cNvPr id="3" name="Title 1"/>
          <p:cNvSpPr>
            <a:spLocks noGrp="1"/>
          </p:cNvSpPr>
          <p:nvPr>
            <p:ph type="title"/>
          </p:nvPr>
        </p:nvSpPr>
        <p:spPr>
          <a:xfrm>
            <a:off x="203200" y="20638"/>
            <a:ext cx="8788400" cy="855662"/>
          </a:xfrm>
        </p:spPr>
        <p:txBody>
          <a:bodyPr>
            <a:normAutofit/>
          </a:bodyPr>
          <a:lstStyle/>
          <a:p>
            <a:pPr algn="ctr"/>
            <a:r>
              <a:rPr lang="en-US" sz="4000" b="1" dirty="0" smtClean="0">
                <a:solidFill>
                  <a:srgbClr val="BFBFBF"/>
                </a:solidFill>
                <a:latin typeface="Gill Sans MT"/>
                <a:cs typeface="Gill Sans MT"/>
              </a:rPr>
              <a:t>Auditing Challenges</a:t>
            </a:r>
            <a:endParaRPr lang="en-US" sz="4000" b="1" dirty="0">
              <a:solidFill>
                <a:srgbClr val="BFBFBF"/>
              </a:solidFill>
              <a:latin typeface="Gill Sans MT"/>
              <a:cs typeface="Gill Sans MT"/>
            </a:endParaRPr>
          </a:p>
        </p:txBody>
      </p:sp>
    </p:spTree>
    <p:extLst>
      <p:ext uri="{BB962C8B-B14F-4D97-AF65-F5344CB8AC3E}">
        <p14:creationId xmlns:p14="http://schemas.microsoft.com/office/powerpoint/2010/main" val="3180063231"/>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mv="urn:schemas-microsoft-com:mac:vml" xmlns="">
      <p:transition spd="slow" advClick="0" advTm="15000"/>
    </mc:Fallback>
  </mc:AlternateContent>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548218" y="0"/>
            <a:ext cx="8043333" cy="6858000"/>
          </a:xfrm>
          <a:prstGeom prst="rect">
            <a:avLst/>
          </a:prstGeom>
        </p:spPr>
      </p:pic>
    </p:spTree>
    <p:extLst>
      <p:ext uri="{BB962C8B-B14F-4D97-AF65-F5344CB8AC3E}">
        <p14:creationId xmlns:p14="http://schemas.microsoft.com/office/powerpoint/2010/main" val="328587443"/>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xmlns:mv="urn:schemas-microsoft-com:mac:vml">
      <p:transition spd="slow" advClick="0" advTm="15000"/>
    </mc:Fallback>
  </mc:AlternateContent>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Readings</a:t>
            </a:r>
            <a:endParaRPr lang="en-US" dirty="0"/>
          </a:p>
        </p:txBody>
      </p:sp>
      <p:sp>
        <p:nvSpPr>
          <p:cNvPr id="3" name="Content Placeholder 2"/>
          <p:cNvSpPr>
            <a:spLocks noGrp="1"/>
          </p:cNvSpPr>
          <p:nvPr>
            <p:ph idx="1"/>
          </p:nvPr>
        </p:nvSpPr>
        <p:spPr/>
        <p:txBody>
          <a:bodyPr/>
          <a:lstStyle/>
          <a:p>
            <a:r>
              <a:rPr lang="en-US" dirty="0" smtClean="0"/>
              <a:t>Machine Bias</a:t>
            </a:r>
          </a:p>
          <a:p>
            <a:pPr lvl="1"/>
            <a:r>
              <a:rPr lang="en-US" dirty="0" smtClean="0"/>
              <a:t>Do you think that criminal risk assessment scores should be used for bail, parole, or even sentencing? Is this better / worse than a judge?</a:t>
            </a:r>
          </a:p>
          <a:p>
            <a:pPr lvl="1"/>
            <a:endParaRPr lang="en-US" dirty="0"/>
          </a:p>
          <a:p>
            <a:pPr lvl="1"/>
            <a:r>
              <a:rPr lang="en-US" dirty="0" smtClean="0"/>
              <a:t>What’s at stake using a proprietary score from a company like </a:t>
            </a:r>
            <a:r>
              <a:rPr lang="en-US" dirty="0" err="1" smtClean="0"/>
              <a:t>Northpointe</a:t>
            </a:r>
            <a:r>
              <a:rPr lang="en-US" dirty="0" smtClean="0"/>
              <a:t>?</a:t>
            </a:r>
            <a:endParaRPr lang="en-US" dirty="0"/>
          </a:p>
        </p:txBody>
      </p:sp>
    </p:spTree>
    <p:extLst>
      <p:ext uri="{BB962C8B-B14F-4D97-AF65-F5344CB8AC3E}">
        <p14:creationId xmlns:p14="http://schemas.microsoft.com/office/powerpoint/2010/main" val="4128052666"/>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xmlns:mv="urn:schemas-microsoft-com:mac:vml">
      <p:transition spd="slow" advClick="0" advTm="15000"/>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endParaRPr lang="en-US"/>
          </a:p>
        </p:txBody>
      </p:sp>
      <p:pic>
        <p:nvPicPr>
          <p:cNvPr id="5" name="Picture 4"/>
          <p:cNvPicPr>
            <a:picLocks noChangeAspect="1"/>
          </p:cNvPicPr>
          <p:nvPr/>
        </p:nvPicPr>
        <p:blipFill>
          <a:blip r:embed="rId2"/>
          <a:stretch>
            <a:fillRect/>
          </a:stretch>
        </p:blipFill>
        <p:spPr>
          <a:xfrm>
            <a:off x="0" y="0"/>
            <a:ext cx="9144000" cy="6858000"/>
          </a:xfrm>
          <a:prstGeom prst="rect">
            <a:avLst/>
          </a:prstGeom>
        </p:spPr>
      </p:pic>
    </p:spTree>
    <p:extLst>
      <p:ext uri="{BB962C8B-B14F-4D97-AF65-F5344CB8AC3E}">
        <p14:creationId xmlns:p14="http://schemas.microsoft.com/office/powerpoint/2010/main" val="1834895525"/>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endParaRPr lang="en-US"/>
          </a:p>
        </p:txBody>
      </p:sp>
      <p:pic>
        <p:nvPicPr>
          <p:cNvPr id="4" name="Picture 3"/>
          <p:cNvPicPr>
            <a:picLocks noChangeAspect="1"/>
          </p:cNvPicPr>
          <p:nvPr/>
        </p:nvPicPr>
        <p:blipFill>
          <a:blip r:embed="rId2"/>
          <a:stretch>
            <a:fillRect/>
          </a:stretch>
        </p:blipFill>
        <p:spPr>
          <a:xfrm>
            <a:off x="749300" y="0"/>
            <a:ext cx="7620724" cy="6858000"/>
          </a:xfrm>
          <a:prstGeom prst="rect">
            <a:avLst/>
          </a:prstGeom>
        </p:spPr>
      </p:pic>
    </p:spTree>
    <p:extLst>
      <p:ext uri="{BB962C8B-B14F-4D97-AF65-F5344CB8AC3E}">
        <p14:creationId xmlns:p14="http://schemas.microsoft.com/office/powerpoint/2010/main" val="3785490950"/>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xmlns:mv="urn:schemas-microsoft-com:mac:vml">
      <p:transition spd="slow" advClick="0" advTm="1500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895601" y="0"/>
            <a:ext cx="3328147" cy="6858000"/>
          </a:xfrm>
          <a:prstGeom prst="rect">
            <a:avLst/>
          </a:prstGeom>
        </p:spPr>
      </p:pic>
    </p:spTree>
    <p:extLst>
      <p:ext uri="{BB962C8B-B14F-4D97-AF65-F5344CB8AC3E}">
        <p14:creationId xmlns:p14="http://schemas.microsoft.com/office/powerpoint/2010/main" val="2839709520"/>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xmlns:mv="urn:schemas-microsoft-com:mac:vml">
      <p:transition spd="slow" advClick="0" advTm="15000"/>
    </mc:Fallback>
  </mc:AlternateContent>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741362"/>
          </a:xfrm>
        </p:spPr>
        <p:txBody>
          <a:bodyPr>
            <a:normAutofit fontScale="90000"/>
          </a:bodyPr>
          <a:lstStyle/>
          <a:p>
            <a:r>
              <a:rPr lang="en-US" dirty="0" smtClean="0"/>
              <a:t>Accountability Investigation</a:t>
            </a:r>
            <a:endParaRPr lang="en-US" dirty="0"/>
          </a:p>
        </p:txBody>
      </p:sp>
      <p:sp>
        <p:nvSpPr>
          <p:cNvPr id="3" name="Content Placeholder 2"/>
          <p:cNvSpPr>
            <a:spLocks noGrp="1"/>
          </p:cNvSpPr>
          <p:nvPr>
            <p:ph idx="1"/>
          </p:nvPr>
        </p:nvSpPr>
        <p:spPr>
          <a:xfrm>
            <a:off x="457200" y="990600"/>
            <a:ext cx="8382000" cy="5511800"/>
          </a:xfrm>
        </p:spPr>
        <p:txBody>
          <a:bodyPr>
            <a:normAutofit/>
          </a:bodyPr>
          <a:lstStyle/>
          <a:p>
            <a:pPr marL="457200" indent="-457200">
              <a:spcAft>
                <a:spcPts val="600"/>
              </a:spcAft>
              <a:buFont typeface="+mj-lt"/>
              <a:buAutoNum type="arabicPeriod"/>
            </a:pPr>
            <a:r>
              <a:rPr lang="en-US" sz="2400" dirty="0" smtClean="0"/>
              <a:t>Groups</a:t>
            </a:r>
            <a:r>
              <a:rPr lang="en-US" sz="2400" b="0" dirty="0" smtClean="0"/>
              <a:t> of three</a:t>
            </a:r>
            <a:endParaRPr lang="en-US" sz="2400" dirty="0"/>
          </a:p>
          <a:p>
            <a:pPr marL="457200" indent="-457200">
              <a:spcAft>
                <a:spcPts val="600"/>
              </a:spcAft>
              <a:buFont typeface="+mj-lt"/>
              <a:buAutoNum type="arabicPeriod"/>
            </a:pPr>
            <a:r>
              <a:rPr lang="en-US" sz="2400" dirty="0" smtClean="0"/>
              <a:t>Find</a:t>
            </a:r>
            <a:r>
              <a:rPr lang="en-US" sz="2400" b="0" dirty="0" smtClean="0"/>
              <a:t> </a:t>
            </a:r>
            <a:r>
              <a:rPr lang="en-US" sz="2400" b="0" dirty="0" smtClean="0"/>
              <a:t>an algorithm of interest to focus on from </a:t>
            </a:r>
            <a:r>
              <a:rPr lang="en-US" sz="2400" b="0" dirty="0" err="1" smtClean="0"/>
              <a:t>algorithmtips.org</a:t>
            </a:r>
            <a:endParaRPr lang="en-US" sz="2400" b="0" dirty="0" smtClean="0"/>
          </a:p>
          <a:p>
            <a:pPr marL="457200" indent="-457200">
              <a:spcAft>
                <a:spcPts val="600"/>
              </a:spcAft>
              <a:buFont typeface="+mj-lt"/>
              <a:buAutoNum type="arabicPeriod"/>
            </a:pPr>
            <a:r>
              <a:rPr lang="en-US" sz="2400" b="0" dirty="0" smtClean="0"/>
              <a:t>T</a:t>
            </a:r>
            <a:r>
              <a:rPr lang="en-US" sz="2400" b="0" dirty="0" smtClean="0"/>
              <a:t>hink </a:t>
            </a:r>
            <a:r>
              <a:rPr lang="en-US" sz="2400" b="0" dirty="0" smtClean="0"/>
              <a:t>about </a:t>
            </a:r>
            <a:r>
              <a:rPr lang="en-US" sz="2400" dirty="0" smtClean="0"/>
              <a:t>the newsworthiness </a:t>
            </a:r>
            <a:r>
              <a:rPr lang="en-US" sz="2400" b="0" dirty="0" smtClean="0"/>
              <a:t>of the algorithm</a:t>
            </a:r>
            <a:endParaRPr lang="en-US" sz="2400" b="0" dirty="0" smtClean="0"/>
          </a:p>
          <a:p>
            <a:pPr marL="450850" lvl="1">
              <a:spcAft>
                <a:spcPts val="600"/>
              </a:spcAft>
            </a:pPr>
            <a:r>
              <a:rPr lang="en-US" sz="2400" dirty="0">
                <a:solidFill>
                  <a:srgbClr val="7F7F7F"/>
                </a:solidFill>
              </a:rPr>
              <a:t>Why would </a:t>
            </a:r>
            <a:r>
              <a:rPr lang="en-US" sz="2400" dirty="0" smtClean="0">
                <a:solidFill>
                  <a:srgbClr val="7F7F7F"/>
                </a:solidFill>
              </a:rPr>
              <a:t>outcome on investigation </a:t>
            </a:r>
            <a:r>
              <a:rPr lang="en-US" sz="2400" dirty="0">
                <a:solidFill>
                  <a:srgbClr val="7F7F7F"/>
                </a:solidFill>
              </a:rPr>
              <a:t>matter, and to whom? What are consequences and significance</a:t>
            </a:r>
            <a:r>
              <a:rPr lang="en-US" sz="2400" dirty="0" smtClean="0">
                <a:solidFill>
                  <a:srgbClr val="7F7F7F"/>
                </a:solidFill>
              </a:rPr>
              <a:t>? E.g. </a:t>
            </a:r>
            <a:r>
              <a:rPr lang="en-US" sz="2400" dirty="0">
                <a:solidFill>
                  <a:schemeClr val="tx1">
                    <a:lumMod val="50000"/>
                    <a:lumOff val="50000"/>
                  </a:schemeClr>
                </a:solidFill>
              </a:rPr>
              <a:t>Discriminatory / Unfair; Mistake that denies a service; Censorship; Breaks law or social norm; False Prediction; Violation of </a:t>
            </a:r>
            <a:r>
              <a:rPr lang="en-US" sz="2400" dirty="0" smtClean="0">
                <a:solidFill>
                  <a:schemeClr val="tx1">
                    <a:lumMod val="50000"/>
                    <a:lumOff val="50000"/>
                  </a:schemeClr>
                </a:solidFill>
              </a:rPr>
              <a:t>privacy</a:t>
            </a:r>
            <a:endParaRPr lang="en-US" sz="2400" dirty="0">
              <a:solidFill>
                <a:srgbClr val="7F7F7F"/>
              </a:solidFill>
            </a:endParaRPr>
          </a:p>
          <a:p>
            <a:pPr marL="457200" indent="-457200" defTabSz="965200">
              <a:spcAft>
                <a:spcPts val="600"/>
              </a:spcAft>
              <a:buFont typeface="+mj-lt"/>
              <a:buAutoNum type="arabicPeriod"/>
            </a:pPr>
            <a:r>
              <a:rPr lang="en-US" sz="2400" b="0" dirty="0" smtClean="0"/>
              <a:t>How would you </a:t>
            </a:r>
            <a:r>
              <a:rPr lang="en-US" sz="2400" dirty="0" smtClean="0"/>
              <a:t>investigate</a:t>
            </a:r>
            <a:r>
              <a:rPr lang="en-US" sz="2400" b="0" dirty="0" smtClean="0"/>
              <a:t> the algorithm? </a:t>
            </a:r>
          </a:p>
          <a:p>
            <a:pPr marL="455613" lvl="1" defTabSz="965200">
              <a:spcAft>
                <a:spcPts val="600"/>
              </a:spcAft>
            </a:pPr>
            <a:r>
              <a:rPr lang="en-US" sz="2400" dirty="0">
                <a:solidFill>
                  <a:srgbClr val="7F7F7F"/>
                </a:solidFill>
              </a:rPr>
              <a:t>What methodologies would you use to study it? </a:t>
            </a:r>
            <a:r>
              <a:rPr lang="en-US" sz="2400" dirty="0" smtClean="0">
                <a:solidFill>
                  <a:srgbClr val="7F7F7F"/>
                </a:solidFill>
              </a:rPr>
              <a:t>What data might you collect to illuminate it? </a:t>
            </a:r>
          </a:p>
          <a:p>
            <a:pPr marL="455613" lvl="1" defTabSz="965200">
              <a:spcAft>
                <a:spcPts val="600"/>
              </a:spcAft>
            </a:pPr>
            <a:r>
              <a:rPr lang="en-US" sz="2400" dirty="0" smtClean="0">
                <a:solidFill>
                  <a:srgbClr val="7F7F7F"/>
                </a:solidFill>
              </a:rPr>
              <a:t>Be </a:t>
            </a:r>
            <a:r>
              <a:rPr lang="en-US" sz="2400" dirty="0">
                <a:solidFill>
                  <a:srgbClr val="7F7F7F"/>
                </a:solidFill>
              </a:rPr>
              <a:t>specific and write out the analysis step by step. </a:t>
            </a:r>
            <a:endParaRPr lang="en-US" sz="2400" b="0" dirty="0" smtClean="0"/>
          </a:p>
          <a:p>
            <a:pPr marL="457200" indent="-457200" defTabSz="965200">
              <a:spcAft>
                <a:spcPts val="600"/>
              </a:spcAft>
              <a:buFont typeface="+mj-lt"/>
              <a:buAutoNum type="arabicPeriod"/>
            </a:pPr>
            <a:r>
              <a:rPr lang="en-US" sz="2400" dirty="0" smtClean="0"/>
              <a:t>Present</a:t>
            </a:r>
            <a:r>
              <a:rPr lang="en-US" sz="2400" b="0" dirty="0" smtClean="0"/>
              <a:t> your plan back </a:t>
            </a:r>
            <a:r>
              <a:rPr lang="en-US" sz="2400" b="0" dirty="0" smtClean="0"/>
              <a:t>to class. </a:t>
            </a:r>
          </a:p>
          <a:p>
            <a:endParaRPr lang="en-US" dirty="0"/>
          </a:p>
          <a:p>
            <a:endParaRPr lang="en-US" dirty="0"/>
          </a:p>
          <a:p>
            <a:endParaRPr lang="en-US" dirty="0" smtClean="0"/>
          </a:p>
          <a:p>
            <a:endParaRPr lang="en-US" dirty="0"/>
          </a:p>
        </p:txBody>
      </p:sp>
    </p:spTree>
    <p:extLst>
      <p:ext uri="{BB962C8B-B14F-4D97-AF65-F5344CB8AC3E}">
        <p14:creationId xmlns:p14="http://schemas.microsoft.com/office/powerpoint/2010/main" val="1044138573"/>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741362"/>
          </a:xfrm>
        </p:spPr>
        <p:txBody>
          <a:bodyPr>
            <a:noAutofit/>
          </a:bodyPr>
          <a:lstStyle/>
          <a:p>
            <a:pPr algn="ctr"/>
            <a:endParaRPr lang="en-US" b="1" dirty="0">
              <a:solidFill>
                <a:schemeClr val="bg1">
                  <a:lumMod val="50000"/>
                </a:schemeClr>
              </a:solidFill>
              <a:latin typeface="Gill Sans MT"/>
              <a:cs typeface="Gill Sans MT"/>
            </a:endParaRPr>
          </a:p>
        </p:txBody>
      </p:sp>
      <p:pic>
        <p:nvPicPr>
          <p:cNvPr id="4" name="Picture 3"/>
          <p:cNvPicPr>
            <a:picLocks noChangeAspect="1"/>
          </p:cNvPicPr>
          <p:nvPr/>
        </p:nvPicPr>
        <p:blipFill>
          <a:blip r:embed="rId3">
            <a:extLst>
              <a:ext uri="{BEBA8EAE-BF5A-486C-A8C5-ECC9F3942E4B}">
                <a14:imgProps xmlns:a14="http://schemas.microsoft.com/office/drawing/2010/main">
                  <a14:imgLayer r:embed="rId4">
                    <a14:imgEffect>
                      <a14:saturation sat="33000"/>
                    </a14:imgEffect>
                  </a14:imgLayer>
                </a14:imgProps>
              </a:ext>
            </a:extLst>
          </a:blip>
          <a:stretch>
            <a:fillRect/>
          </a:stretch>
        </p:blipFill>
        <p:spPr>
          <a:xfrm>
            <a:off x="776593" y="1295400"/>
            <a:ext cx="2957209" cy="1828800"/>
          </a:xfrm>
          <a:prstGeom prst="rect">
            <a:avLst/>
          </a:prstGeom>
        </p:spPr>
      </p:pic>
      <p:pic>
        <p:nvPicPr>
          <p:cNvPr id="5" name="Picture 4"/>
          <p:cNvPicPr>
            <a:picLocks noChangeAspect="1"/>
          </p:cNvPicPr>
          <p:nvPr/>
        </p:nvPicPr>
        <p:blipFill>
          <a:blip r:embed="rId5">
            <a:extLst>
              <a:ext uri="{BEBA8EAE-BF5A-486C-A8C5-ECC9F3942E4B}">
                <a14:imgProps xmlns:a14="http://schemas.microsoft.com/office/drawing/2010/main">
                  <a14:imgLayer r:embed="rId6">
                    <a14:imgEffect>
                      <a14:saturation sat="33000"/>
                    </a14:imgEffect>
                  </a14:imgLayer>
                </a14:imgProps>
              </a:ext>
            </a:extLst>
          </a:blip>
          <a:stretch>
            <a:fillRect/>
          </a:stretch>
        </p:blipFill>
        <p:spPr>
          <a:xfrm>
            <a:off x="575298" y="3429000"/>
            <a:ext cx="3387103" cy="1905000"/>
          </a:xfrm>
          <a:prstGeom prst="rect">
            <a:avLst/>
          </a:prstGeom>
        </p:spPr>
      </p:pic>
      <p:grpSp>
        <p:nvGrpSpPr>
          <p:cNvPr id="14" name="Group 13"/>
          <p:cNvGrpSpPr/>
          <p:nvPr/>
        </p:nvGrpSpPr>
        <p:grpSpPr>
          <a:xfrm>
            <a:off x="5029201" y="3456262"/>
            <a:ext cx="3581401" cy="1752600"/>
            <a:chOff x="5029199" y="3456262"/>
            <a:chExt cx="3581401" cy="1752600"/>
          </a:xfrm>
        </p:grpSpPr>
        <p:pic>
          <p:nvPicPr>
            <p:cNvPr id="6" name="Picture 5"/>
            <p:cNvPicPr>
              <a:picLocks noChangeAspect="1"/>
            </p:cNvPicPr>
            <p:nvPr/>
          </p:nvPicPr>
          <p:blipFill>
            <a:blip r:embed="rId7">
              <a:duotone>
                <a:schemeClr val="bg2">
                  <a:shade val="45000"/>
                  <a:satMod val="135000"/>
                </a:schemeClr>
                <a:prstClr val="white"/>
              </a:duotone>
            </a:blip>
            <a:stretch>
              <a:fillRect/>
            </a:stretch>
          </p:blipFill>
          <p:spPr>
            <a:xfrm>
              <a:off x="5029199" y="3456262"/>
              <a:ext cx="1763053" cy="1752600"/>
            </a:xfrm>
            <a:prstGeom prst="rect">
              <a:avLst/>
            </a:prstGeom>
          </p:spPr>
        </p:pic>
        <p:pic>
          <p:nvPicPr>
            <p:cNvPr id="9" name="Picture 8"/>
            <p:cNvPicPr>
              <a:picLocks noChangeAspect="1"/>
            </p:cNvPicPr>
            <p:nvPr/>
          </p:nvPicPr>
          <p:blipFill>
            <a:blip r:embed="rId8">
              <a:duotone>
                <a:schemeClr val="bg2">
                  <a:shade val="45000"/>
                  <a:satMod val="135000"/>
                </a:schemeClr>
                <a:prstClr val="white"/>
              </a:duotone>
            </a:blip>
            <a:stretch>
              <a:fillRect/>
            </a:stretch>
          </p:blipFill>
          <p:spPr>
            <a:xfrm>
              <a:off x="6934200" y="3479363"/>
              <a:ext cx="1676400" cy="1729499"/>
            </a:xfrm>
            <a:prstGeom prst="rect">
              <a:avLst/>
            </a:prstGeom>
          </p:spPr>
        </p:pic>
      </p:grpSp>
      <p:sp>
        <p:nvSpPr>
          <p:cNvPr id="13" name="Rectangle 12"/>
          <p:cNvSpPr/>
          <p:nvPr/>
        </p:nvSpPr>
        <p:spPr>
          <a:xfrm>
            <a:off x="1066801" y="5872045"/>
            <a:ext cx="7125043" cy="523220"/>
          </a:xfrm>
          <a:prstGeom prst="rect">
            <a:avLst/>
          </a:prstGeom>
        </p:spPr>
        <p:txBody>
          <a:bodyPr wrap="none">
            <a:spAutoFit/>
          </a:bodyPr>
          <a:lstStyle/>
          <a:p>
            <a:r>
              <a:rPr lang="en-US" sz="2800" b="1" dirty="0" smtClean="0">
                <a:solidFill>
                  <a:srgbClr val="FF00AE"/>
                </a:solidFill>
                <a:latin typeface="Gill Sans"/>
                <a:cs typeface="Gill Sans"/>
              </a:rPr>
              <a:t>Do surge prices even work? If so, how?</a:t>
            </a:r>
            <a:endParaRPr lang="en-US" sz="2800" b="1" dirty="0">
              <a:solidFill>
                <a:srgbClr val="FF00AE"/>
              </a:solidFill>
              <a:latin typeface="Gill Sans"/>
              <a:cs typeface="Gill Sans"/>
            </a:endParaRPr>
          </a:p>
        </p:txBody>
      </p:sp>
      <p:grpSp>
        <p:nvGrpSpPr>
          <p:cNvPr id="35" name="Group 34"/>
          <p:cNvGrpSpPr/>
          <p:nvPr/>
        </p:nvGrpSpPr>
        <p:grpSpPr>
          <a:xfrm>
            <a:off x="5510184" y="1278640"/>
            <a:ext cx="2564136" cy="1745725"/>
            <a:chOff x="5510184" y="1278639"/>
            <a:chExt cx="2564136" cy="1745725"/>
          </a:xfrm>
        </p:grpSpPr>
        <p:pic>
          <p:nvPicPr>
            <p:cNvPr id="15" name="Picture 14"/>
            <p:cNvPicPr>
              <a:picLocks noChangeAspect="1"/>
            </p:cNvPicPr>
            <p:nvPr/>
          </p:nvPicPr>
          <p:blipFill>
            <a:blip r:embed="rId9">
              <a:extLst>
                <a:ext uri="{BEBA8EAE-BF5A-486C-A8C5-ECC9F3942E4B}">
                  <a14:imgProps xmlns:a14="http://schemas.microsoft.com/office/drawing/2010/main">
                    <a14:imgLayer r:embed="rId10">
                      <a14:imgEffect>
                        <a14:saturation sat="33000"/>
                      </a14:imgEffect>
                    </a14:imgLayer>
                  </a14:imgProps>
                </a:ext>
              </a:extLst>
            </a:blip>
            <a:stretch>
              <a:fillRect/>
            </a:stretch>
          </p:blipFill>
          <p:spPr>
            <a:xfrm>
              <a:off x="5510184" y="1278639"/>
              <a:ext cx="2564136" cy="1745725"/>
            </a:xfrm>
            <a:prstGeom prst="rect">
              <a:avLst/>
            </a:prstGeom>
          </p:spPr>
        </p:pic>
        <p:cxnSp>
          <p:nvCxnSpPr>
            <p:cNvPr id="17" name="Straight Connector 16"/>
            <p:cNvCxnSpPr/>
            <p:nvPr/>
          </p:nvCxnSpPr>
          <p:spPr>
            <a:xfrm>
              <a:off x="5715000" y="1295400"/>
              <a:ext cx="0" cy="22860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a:off x="6248400" y="2743200"/>
              <a:ext cx="457200" cy="152400"/>
            </a:xfrm>
            <a:prstGeom prst="line">
              <a:avLst/>
            </a:prstGeom>
            <a:ln w="38100"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a:off x="5715000" y="1524000"/>
              <a:ext cx="533400" cy="838200"/>
            </a:xfrm>
            <a:prstGeom prst="line">
              <a:avLst/>
            </a:prstGeom>
            <a:ln w="38100"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a:xfrm>
              <a:off x="6248400" y="2362200"/>
              <a:ext cx="0" cy="381000"/>
            </a:xfrm>
            <a:prstGeom prst="line">
              <a:avLst/>
            </a:prstGeom>
            <a:ln w="38100" cmpd="sng">
              <a:solidFill>
                <a:srgbClr val="FF0000"/>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630656589"/>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15753" y="1085194"/>
            <a:ext cx="9144000" cy="5696607"/>
            <a:chOff x="15753" y="685800"/>
            <a:chExt cx="9144000" cy="5696607"/>
          </a:xfrm>
        </p:grpSpPr>
        <p:pic>
          <p:nvPicPr>
            <p:cNvPr id="3" name="Picture 2"/>
            <p:cNvPicPr>
              <a:picLocks noChangeAspect="1"/>
            </p:cNvPicPr>
            <p:nvPr/>
          </p:nvPicPr>
          <p:blipFill>
            <a:blip r:embed="rId3"/>
            <a:stretch>
              <a:fillRect/>
            </a:stretch>
          </p:blipFill>
          <p:spPr>
            <a:xfrm>
              <a:off x="15753" y="685800"/>
              <a:ext cx="9144000" cy="5696607"/>
            </a:xfrm>
            <a:prstGeom prst="rect">
              <a:avLst/>
            </a:prstGeom>
          </p:spPr>
        </p:pic>
        <p:sp>
          <p:nvSpPr>
            <p:cNvPr id="4" name="Oval 3"/>
            <p:cNvSpPr/>
            <p:nvPr/>
          </p:nvSpPr>
          <p:spPr>
            <a:xfrm>
              <a:off x="4495800" y="3152975"/>
              <a:ext cx="228600" cy="228600"/>
            </a:xfrm>
            <a:prstGeom prst="ellipse">
              <a:avLst/>
            </a:prstGeom>
            <a:solidFill>
              <a:schemeClr val="accent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6"/>
                </a:solidFill>
              </a:endParaRPr>
            </a:p>
          </p:txBody>
        </p:sp>
      </p:grpSp>
      <p:pic>
        <p:nvPicPr>
          <p:cNvPr id="6" name="Picture 5" descr="dailyub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2" y="76201"/>
            <a:ext cx="8043903" cy="3190748"/>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430475530"/>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endParaRPr lang="en-US"/>
          </a:p>
        </p:txBody>
      </p:sp>
      <p:pic>
        <p:nvPicPr>
          <p:cNvPr id="3" name="Picture 2" descr="Waiting Time Difference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375" y="428768"/>
            <a:ext cx="9144000" cy="6429232"/>
          </a:xfrm>
          <a:prstGeom prst="rect">
            <a:avLst/>
          </a:prstGeom>
        </p:spPr>
      </p:pic>
    </p:spTree>
    <p:extLst>
      <p:ext uri="{BB962C8B-B14F-4D97-AF65-F5344CB8AC3E}">
        <p14:creationId xmlns:p14="http://schemas.microsoft.com/office/powerpoint/2010/main" val="3638202695"/>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xmlns:mv="urn:schemas-microsoft-com:mac:vml">
      <p:transition spd="slow" advClick="0" advTm="15000"/>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Uber</a:t>
            </a:r>
            <a:r>
              <a:rPr lang="en-US" dirty="0" smtClean="0"/>
              <a:t> Service Quality</a:t>
            </a:r>
            <a:endParaRPr lang="en-US" dirty="0"/>
          </a:p>
        </p:txBody>
      </p:sp>
      <p:pic>
        <p:nvPicPr>
          <p:cNvPr id="4" name="Picture 3"/>
          <p:cNvPicPr>
            <a:picLocks noChangeAspect="1"/>
          </p:cNvPicPr>
          <p:nvPr/>
        </p:nvPicPr>
        <p:blipFill>
          <a:blip r:embed="rId2"/>
          <a:stretch>
            <a:fillRect/>
          </a:stretch>
        </p:blipFill>
        <p:spPr>
          <a:xfrm>
            <a:off x="304800" y="1219200"/>
            <a:ext cx="6096000" cy="4089400"/>
          </a:xfrm>
          <a:prstGeom prst="rect">
            <a:avLst/>
          </a:prstGeom>
          <a:ln>
            <a:noFill/>
          </a:ln>
          <a:effectLst>
            <a:outerShdw blurRad="292100" dist="139700" dir="2700000" algn="tl" rotWithShape="0">
              <a:srgbClr val="333333">
                <a:alpha val="65000"/>
              </a:srgbClr>
            </a:outerShdw>
          </a:effectLst>
        </p:spPr>
      </p:pic>
      <p:pic>
        <p:nvPicPr>
          <p:cNvPr id="5" name="Picture 4"/>
          <p:cNvPicPr>
            <a:picLocks noChangeAspect="1"/>
          </p:cNvPicPr>
          <p:nvPr/>
        </p:nvPicPr>
        <p:blipFill>
          <a:blip r:embed="rId3"/>
          <a:stretch>
            <a:fillRect/>
          </a:stretch>
        </p:blipFill>
        <p:spPr>
          <a:xfrm>
            <a:off x="2273002" y="2125642"/>
            <a:ext cx="6870998" cy="472381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946455746"/>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xmlns:mv="urn:schemas-microsoft-com:mac:vml">
      <p:transition spd="slow" advClick="0" advTm="1500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0" y="20638"/>
            <a:ext cx="9144000" cy="85566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400" kern="1200">
                <a:solidFill>
                  <a:srgbClr val="80C2D5"/>
                </a:solidFill>
                <a:latin typeface="Abadi MT Condensed Extra Bold"/>
                <a:ea typeface="+mj-ea"/>
                <a:cs typeface="Abadi MT Condensed Extra Bold"/>
              </a:defRPr>
            </a:lvl1pPr>
          </a:lstStyle>
          <a:p>
            <a:pPr algn="ctr"/>
            <a:endParaRPr lang="en-US" b="1" dirty="0">
              <a:solidFill>
                <a:schemeClr val="bg1">
                  <a:lumMod val="75000"/>
                </a:schemeClr>
              </a:solidFill>
            </a:endParaRPr>
          </a:p>
        </p:txBody>
      </p:sp>
      <p:sp>
        <p:nvSpPr>
          <p:cNvPr id="9" name="TextBox 8"/>
          <p:cNvSpPr txBox="1"/>
          <p:nvPr/>
        </p:nvSpPr>
        <p:spPr>
          <a:xfrm>
            <a:off x="5969673" y="2241565"/>
            <a:ext cx="2069797" cy="400110"/>
          </a:xfrm>
          <a:prstGeom prst="rect">
            <a:avLst/>
          </a:prstGeom>
          <a:noFill/>
        </p:spPr>
        <p:txBody>
          <a:bodyPr wrap="none" rtlCol="0">
            <a:spAutoFit/>
          </a:bodyPr>
          <a:lstStyle/>
          <a:p>
            <a:r>
              <a:rPr lang="en-US" sz="2000" dirty="0" smtClean="0">
                <a:solidFill>
                  <a:srgbClr val="FF00AE"/>
                </a:solidFill>
                <a:latin typeface="Gill Sans MT"/>
                <a:cs typeface="Gill Sans MT"/>
              </a:rPr>
              <a:t>Predictive Policing</a:t>
            </a:r>
            <a:endParaRPr lang="en-US" sz="2000" dirty="0">
              <a:solidFill>
                <a:srgbClr val="FF00AE"/>
              </a:solidFill>
              <a:latin typeface="Gill Sans MT"/>
              <a:cs typeface="Gill Sans MT"/>
            </a:endParaRPr>
          </a:p>
        </p:txBody>
      </p:sp>
      <p:sp>
        <p:nvSpPr>
          <p:cNvPr id="10" name="TextBox 9"/>
          <p:cNvSpPr txBox="1"/>
          <p:nvPr/>
        </p:nvSpPr>
        <p:spPr>
          <a:xfrm>
            <a:off x="951373" y="2613852"/>
            <a:ext cx="1723549" cy="400110"/>
          </a:xfrm>
          <a:prstGeom prst="rect">
            <a:avLst/>
          </a:prstGeom>
          <a:noFill/>
        </p:spPr>
        <p:txBody>
          <a:bodyPr wrap="none" rtlCol="0">
            <a:spAutoFit/>
          </a:bodyPr>
          <a:lstStyle/>
          <a:p>
            <a:r>
              <a:rPr lang="en-US" sz="2000" b="1" dirty="0" smtClean="0">
                <a:solidFill>
                  <a:srgbClr val="1EA6FF"/>
                </a:solidFill>
                <a:latin typeface="Gill Sans MT"/>
                <a:cs typeface="Gill Sans MT"/>
              </a:rPr>
              <a:t>Yelp Reviews</a:t>
            </a:r>
            <a:endParaRPr lang="en-US" sz="2000" b="1" dirty="0">
              <a:solidFill>
                <a:srgbClr val="1EA6FF"/>
              </a:solidFill>
              <a:latin typeface="Gill Sans MT"/>
              <a:cs typeface="Gill Sans MT"/>
            </a:endParaRPr>
          </a:p>
        </p:txBody>
      </p:sp>
      <p:sp>
        <p:nvSpPr>
          <p:cNvPr id="11" name="TextBox 10"/>
          <p:cNvSpPr txBox="1"/>
          <p:nvPr/>
        </p:nvSpPr>
        <p:spPr>
          <a:xfrm>
            <a:off x="2593757" y="1802888"/>
            <a:ext cx="2646878" cy="430887"/>
          </a:xfrm>
          <a:prstGeom prst="rect">
            <a:avLst/>
          </a:prstGeom>
          <a:noFill/>
        </p:spPr>
        <p:txBody>
          <a:bodyPr wrap="none" rtlCol="0">
            <a:spAutoFit/>
          </a:bodyPr>
          <a:lstStyle/>
          <a:p>
            <a:r>
              <a:rPr lang="en-US" sz="2200" b="1" dirty="0" smtClean="0">
                <a:solidFill>
                  <a:srgbClr val="FF00AE"/>
                </a:solidFill>
                <a:latin typeface="Gill Sans MT"/>
                <a:cs typeface="Gill Sans MT"/>
              </a:rPr>
              <a:t>Political Messaging</a:t>
            </a:r>
            <a:endParaRPr lang="en-US" sz="2200" b="1" dirty="0">
              <a:solidFill>
                <a:srgbClr val="FF00AE"/>
              </a:solidFill>
              <a:latin typeface="Gill Sans MT"/>
              <a:cs typeface="Gill Sans MT"/>
            </a:endParaRPr>
          </a:p>
        </p:txBody>
      </p:sp>
      <p:sp>
        <p:nvSpPr>
          <p:cNvPr id="12" name="TextBox 11"/>
          <p:cNvSpPr txBox="1"/>
          <p:nvPr/>
        </p:nvSpPr>
        <p:spPr>
          <a:xfrm>
            <a:off x="2240798" y="2272343"/>
            <a:ext cx="1618477" cy="400110"/>
          </a:xfrm>
          <a:prstGeom prst="rect">
            <a:avLst/>
          </a:prstGeom>
          <a:noFill/>
        </p:spPr>
        <p:txBody>
          <a:bodyPr wrap="none" rtlCol="0">
            <a:spAutoFit/>
          </a:bodyPr>
          <a:lstStyle/>
          <a:p>
            <a:r>
              <a:rPr lang="en-US" sz="2000" dirty="0" smtClean="0">
                <a:solidFill>
                  <a:srgbClr val="1EA6FF"/>
                </a:solidFill>
                <a:latin typeface="Gill Sans MT"/>
                <a:cs typeface="Gill Sans MT"/>
              </a:rPr>
              <a:t>Credit Scores</a:t>
            </a:r>
            <a:endParaRPr lang="en-US" sz="2000" dirty="0">
              <a:solidFill>
                <a:srgbClr val="1EA6FF"/>
              </a:solidFill>
              <a:latin typeface="Gill Sans MT"/>
              <a:cs typeface="Gill Sans MT"/>
            </a:endParaRPr>
          </a:p>
        </p:txBody>
      </p:sp>
      <p:sp>
        <p:nvSpPr>
          <p:cNvPr id="13" name="TextBox 12"/>
          <p:cNvSpPr txBox="1"/>
          <p:nvPr/>
        </p:nvSpPr>
        <p:spPr>
          <a:xfrm>
            <a:off x="3468245" y="1410349"/>
            <a:ext cx="1342385" cy="430887"/>
          </a:xfrm>
          <a:prstGeom prst="rect">
            <a:avLst/>
          </a:prstGeom>
          <a:noFill/>
        </p:spPr>
        <p:txBody>
          <a:bodyPr wrap="none" rtlCol="0">
            <a:spAutoFit/>
          </a:bodyPr>
          <a:lstStyle/>
          <a:p>
            <a:r>
              <a:rPr lang="en-US" sz="2200" dirty="0" smtClean="0">
                <a:solidFill>
                  <a:srgbClr val="FF00AE"/>
                </a:solidFill>
                <a:latin typeface="Gill Sans MT"/>
                <a:cs typeface="Gill Sans MT"/>
              </a:rPr>
              <a:t>IRS Audits</a:t>
            </a:r>
            <a:endParaRPr lang="en-US" sz="2200" dirty="0">
              <a:solidFill>
                <a:srgbClr val="FF00AE"/>
              </a:solidFill>
              <a:latin typeface="Gill Sans MT"/>
              <a:cs typeface="Gill Sans MT"/>
            </a:endParaRPr>
          </a:p>
        </p:txBody>
      </p:sp>
      <p:sp>
        <p:nvSpPr>
          <p:cNvPr id="14" name="TextBox 13"/>
          <p:cNvSpPr txBox="1"/>
          <p:nvPr/>
        </p:nvSpPr>
        <p:spPr>
          <a:xfrm>
            <a:off x="3917198" y="2253922"/>
            <a:ext cx="1957738" cy="400110"/>
          </a:xfrm>
          <a:prstGeom prst="rect">
            <a:avLst/>
          </a:prstGeom>
          <a:noFill/>
        </p:spPr>
        <p:txBody>
          <a:bodyPr wrap="none" rtlCol="0">
            <a:spAutoFit/>
          </a:bodyPr>
          <a:lstStyle/>
          <a:p>
            <a:r>
              <a:rPr lang="en-US" sz="2000" b="1" dirty="0" err="1" smtClean="0">
                <a:solidFill>
                  <a:srgbClr val="1EA6FF"/>
                </a:solidFill>
                <a:latin typeface="Gill Sans MT"/>
                <a:cs typeface="Gill Sans MT"/>
              </a:rPr>
              <a:t>AirBnb</a:t>
            </a:r>
            <a:r>
              <a:rPr lang="en-US" sz="2000" b="1" dirty="0" smtClean="0">
                <a:solidFill>
                  <a:srgbClr val="1EA6FF"/>
                </a:solidFill>
                <a:latin typeface="Gill Sans MT"/>
                <a:cs typeface="Gill Sans MT"/>
              </a:rPr>
              <a:t> Pricing</a:t>
            </a:r>
            <a:endParaRPr lang="en-US" sz="2000" b="1" dirty="0">
              <a:solidFill>
                <a:srgbClr val="1EA6FF"/>
              </a:solidFill>
              <a:latin typeface="Gill Sans MT"/>
              <a:cs typeface="Gill Sans MT"/>
            </a:endParaRPr>
          </a:p>
        </p:txBody>
      </p:sp>
      <p:sp>
        <p:nvSpPr>
          <p:cNvPr id="15" name="TextBox 14"/>
          <p:cNvSpPr txBox="1"/>
          <p:nvPr/>
        </p:nvSpPr>
        <p:spPr>
          <a:xfrm>
            <a:off x="5835361" y="3409737"/>
            <a:ext cx="2756985" cy="400110"/>
          </a:xfrm>
          <a:prstGeom prst="rect">
            <a:avLst/>
          </a:prstGeom>
          <a:noFill/>
        </p:spPr>
        <p:txBody>
          <a:bodyPr wrap="none" rtlCol="0">
            <a:spAutoFit/>
          </a:bodyPr>
          <a:lstStyle/>
          <a:p>
            <a:r>
              <a:rPr lang="en-US" sz="2000" b="1" dirty="0" smtClean="0">
                <a:solidFill>
                  <a:srgbClr val="1EA6FF"/>
                </a:solidFill>
                <a:latin typeface="Gill Sans MT"/>
                <a:cs typeface="Gill Sans MT"/>
              </a:rPr>
              <a:t>News Personalization</a:t>
            </a:r>
            <a:endParaRPr lang="en-US" sz="2000" b="1" dirty="0">
              <a:solidFill>
                <a:srgbClr val="1EA6FF"/>
              </a:solidFill>
              <a:latin typeface="Gill Sans MT"/>
              <a:cs typeface="Gill Sans MT"/>
            </a:endParaRPr>
          </a:p>
        </p:txBody>
      </p:sp>
      <p:sp>
        <p:nvSpPr>
          <p:cNvPr id="16" name="TextBox 15"/>
          <p:cNvSpPr txBox="1"/>
          <p:nvPr/>
        </p:nvSpPr>
        <p:spPr>
          <a:xfrm>
            <a:off x="6661439" y="3843561"/>
            <a:ext cx="1941557" cy="369332"/>
          </a:xfrm>
          <a:prstGeom prst="rect">
            <a:avLst/>
          </a:prstGeom>
          <a:noFill/>
        </p:spPr>
        <p:txBody>
          <a:bodyPr wrap="none" rtlCol="0">
            <a:spAutoFit/>
          </a:bodyPr>
          <a:lstStyle/>
          <a:p>
            <a:r>
              <a:rPr lang="en-US" dirty="0" smtClean="0">
                <a:solidFill>
                  <a:srgbClr val="1EA6FF"/>
                </a:solidFill>
                <a:latin typeface="Gill Sans MT"/>
                <a:cs typeface="Gill Sans MT"/>
              </a:rPr>
              <a:t>Romance &amp; Dating</a:t>
            </a:r>
            <a:endParaRPr lang="en-US" dirty="0">
              <a:solidFill>
                <a:srgbClr val="1EA6FF"/>
              </a:solidFill>
              <a:latin typeface="Gill Sans MT"/>
              <a:cs typeface="Gill Sans MT"/>
            </a:endParaRPr>
          </a:p>
        </p:txBody>
      </p:sp>
      <p:sp>
        <p:nvSpPr>
          <p:cNvPr id="17" name="TextBox 16"/>
          <p:cNvSpPr txBox="1"/>
          <p:nvPr/>
        </p:nvSpPr>
        <p:spPr>
          <a:xfrm>
            <a:off x="7014688" y="3040405"/>
            <a:ext cx="1364476" cy="400110"/>
          </a:xfrm>
          <a:prstGeom prst="rect">
            <a:avLst/>
          </a:prstGeom>
          <a:noFill/>
        </p:spPr>
        <p:txBody>
          <a:bodyPr wrap="none" rtlCol="0">
            <a:spAutoFit/>
          </a:bodyPr>
          <a:lstStyle/>
          <a:p>
            <a:r>
              <a:rPr lang="en-US" sz="2000" dirty="0" smtClean="0">
                <a:solidFill>
                  <a:srgbClr val="1EA6FF"/>
                </a:solidFill>
                <a:latin typeface="Gill Sans MT"/>
                <a:cs typeface="Gill Sans MT"/>
              </a:rPr>
              <a:t>Advertising</a:t>
            </a:r>
            <a:endParaRPr lang="en-US" sz="2000" dirty="0">
              <a:solidFill>
                <a:srgbClr val="1EA6FF"/>
              </a:solidFill>
              <a:latin typeface="Gill Sans MT"/>
              <a:cs typeface="Gill Sans MT"/>
            </a:endParaRPr>
          </a:p>
        </p:txBody>
      </p:sp>
      <p:sp>
        <p:nvSpPr>
          <p:cNvPr id="18" name="TextBox 17"/>
          <p:cNvSpPr txBox="1"/>
          <p:nvPr/>
        </p:nvSpPr>
        <p:spPr>
          <a:xfrm>
            <a:off x="3421212" y="3420480"/>
            <a:ext cx="2390398" cy="400110"/>
          </a:xfrm>
          <a:prstGeom prst="rect">
            <a:avLst/>
          </a:prstGeom>
          <a:noFill/>
        </p:spPr>
        <p:txBody>
          <a:bodyPr wrap="none" rtlCol="0">
            <a:spAutoFit/>
          </a:bodyPr>
          <a:lstStyle/>
          <a:p>
            <a:r>
              <a:rPr lang="en-US" sz="2000" dirty="0" smtClean="0">
                <a:solidFill>
                  <a:srgbClr val="FF00AE"/>
                </a:solidFill>
                <a:latin typeface="Gill Sans MT"/>
                <a:cs typeface="Gill Sans MT"/>
              </a:rPr>
              <a:t>Welfare Management</a:t>
            </a:r>
            <a:endParaRPr lang="en-US" sz="2000" dirty="0">
              <a:solidFill>
                <a:srgbClr val="FF00AE"/>
              </a:solidFill>
              <a:latin typeface="Gill Sans MT"/>
              <a:cs typeface="Gill Sans MT"/>
            </a:endParaRPr>
          </a:p>
        </p:txBody>
      </p:sp>
      <p:sp>
        <p:nvSpPr>
          <p:cNvPr id="19" name="TextBox 18"/>
          <p:cNvSpPr txBox="1"/>
          <p:nvPr/>
        </p:nvSpPr>
        <p:spPr>
          <a:xfrm>
            <a:off x="2676899" y="2673606"/>
            <a:ext cx="2364750" cy="369332"/>
          </a:xfrm>
          <a:prstGeom prst="rect">
            <a:avLst/>
          </a:prstGeom>
          <a:noFill/>
        </p:spPr>
        <p:txBody>
          <a:bodyPr wrap="none" rtlCol="0">
            <a:spAutoFit/>
          </a:bodyPr>
          <a:lstStyle/>
          <a:p>
            <a:r>
              <a:rPr lang="en-US" dirty="0" smtClean="0">
                <a:solidFill>
                  <a:srgbClr val="FF00AE"/>
                </a:solidFill>
                <a:latin typeface="Gill Sans MT"/>
                <a:cs typeface="Gill Sans MT"/>
              </a:rPr>
              <a:t>Copyright Infringement</a:t>
            </a:r>
            <a:endParaRPr lang="en-US" dirty="0">
              <a:solidFill>
                <a:srgbClr val="FF00AE"/>
              </a:solidFill>
              <a:latin typeface="Gill Sans MT"/>
              <a:cs typeface="Gill Sans MT"/>
            </a:endParaRPr>
          </a:p>
        </p:txBody>
      </p:sp>
      <p:sp>
        <p:nvSpPr>
          <p:cNvPr id="20" name="TextBox 19"/>
          <p:cNvSpPr txBox="1"/>
          <p:nvPr/>
        </p:nvSpPr>
        <p:spPr>
          <a:xfrm>
            <a:off x="5102141" y="2663565"/>
            <a:ext cx="1992853" cy="400110"/>
          </a:xfrm>
          <a:prstGeom prst="rect">
            <a:avLst/>
          </a:prstGeom>
          <a:noFill/>
        </p:spPr>
        <p:txBody>
          <a:bodyPr wrap="none" rtlCol="0">
            <a:spAutoFit/>
          </a:bodyPr>
          <a:lstStyle/>
          <a:p>
            <a:r>
              <a:rPr lang="en-US" sz="2000" dirty="0" smtClean="0">
                <a:solidFill>
                  <a:srgbClr val="FF00AE"/>
                </a:solidFill>
                <a:latin typeface="Gill Sans MT"/>
                <a:cs typeface="Gill Sans MT"/>
              </a:rPr>
              <a:t>Student Matching</a:t>
            </a:r>
            <a:endParaRPr lang="en-US" sz="2000" dirty="0">
              <a:solidFill>
                <a:srgbClr val="FF00AE"/>
              </a:solidFill>
              <a:latin typeface="Gill Sans MT"/>
              <a:cs typeface="Gill Sans MT"/>
            </a:endParaRPr>
          </a:p>
        </p:txBody>
      </p:sp>
      <p:sp>
        <p:nvSpPr>
          <p:cNvPr id="21" name="TextBox 20"/>
          <p:cNvSpPr txBox="1"/>
          <p:nvPr/>
        </p:nvSpPr>
        <p:spPr>
          <a:xfrm>
            <a:off x="5476250" y="3092336"/>
            <a:ext cx="1526943" cy="369332"/>
          </a:xfrm>
          <a:prstGeom prst="rect">
            <a:avLst/>
          </a:prstGeom>
          <a:noFill/>
        </p:spPr>
        <p:txBody>
          <a:bodyPr wrap="none" rtlCol="0">
            <a:spAutoFit/>
          </a:bodyPr>
          <a:lstStyle/>
          <a:p>
            <a:r>
              <a:rPr lang="en-US" dirty="0" smtClean="0">
                <a:solidFill>
                  <a:srgbClr val="1EA6FF"/>
                </a:solidFill>
                <a:latin typeface="Gill Sans MT"/>
                <a:cs typeface="Gill Sans MT"/>
              </a:rPr>
              <a:t>Twitter Trends</a:t>
            </a:r>
            <a:endParaRPr lang="en-US" dirty="0">
              <a:solidFill>
                <a:srgbClr val="1EA6FF"/>
              </a:solidFill>
              <a:latin typeface="Gill Sans MT"/>
              <a:cs typeface="Gill Sans MT"/>
            </a:endParaRPr>
          </a:p>
        </p:txBody>
      </p:sp>
      <p:sp>
        <p:nvSpPr>
          <p:cNvPr id="22" name="TextBox 21"/>
          <p:cNvSpPr txBox="1"/>
          <p:nvPr/>
        </p:nvSpPr>
        <p:spPr>
          <a:xfrm>
            <a:off x="445485" y="3378385"/>
            <a:ext cx="3022758" cy="430887"/>
          </a:xfrm>
          <a:prstGeom prst="rect">
            <a:avLst/>
          </a:prstGeom>
          <a:noFill/>
        </p:spPr>
        <p:txBody>
          <a:bodyPr wrap="none" rtlCol="0">
            <a:spAutoFit/>
          </a:bodyPr>
          <a:lstStyle/>
          <a:p>
            <a:r>
              <a:rPr lang="en-US" sz="2200" dirty="0" smtClean="0">
                <a:solidFill>
                  <a:srgbClr val="FF00AE"/>
                </a:solidFill>
                <a:latin typeface="Gill Sans MT"/>
                <a:cs typeface="Gill Sans MT"/>
              </a:rPr>
              <a:t>Government Censorship</a:t>
            </a:r>
            <a:endParaRPr lang="en-US" sz="2200" dirty="0">
              <a:solidFill>
                <a:srgbClr val="FF00AE"/>
              </a:solidFill>
              <a:latin typeface="Gill Sans MT"/>
              <a:cs typeface="Gill Sans MT"/>
            </a:endParaRPr>
          </a:p>
        </p:txBody>
      </p:sp>
      <p:sp>
        <p:nvSpPr>
          <p:cNvPr id="23" name="TextBox 22"/>
          <p:cNvSpPr txBox="1"/>
          <p:nvPr/>
        </p:nvSpPr>
        <p:spPr>
          <a:xfrm>
            <a:off x="3383798" y="3047716"/>
            <a:ext cx="1954732" cy="400110"/>
          </a:xfrm>
          <a:prstGeom prst="rect">
            <a:avLst/>
          </a:prstGeom>
          <a:noFill/>
        </p:spPr>
        <p:txBody>
          <a:bodyPr wrap="none" rtlCol="0">
            <a:spAutoFit/>
          </a:bodyPr>
          <a:lstStyle/>
          <a:p>
            <a:r>
              <a:rPr lang="en-US" sz="2000" dirty="0" smtClean="0">
                <a:solidFill>
                  <a:srgbClr val="1EA6FF"/>
                </a:solidFill>
                <a:latin typeface="Gill Sans MT"/>
                <a:cs typeface="Gill Sans MT"/>
              </a:rPr>
              <a:t>College Rankings</a:t>
            </a:r>
            <a:endParaRPr lang="en-US" sz="2000" dirty="0">
              <a:solidFill>
                <a:srgbClr val="1EA6FF"/>
              </a:solidFill>
              <a:latin typeface="Gill Sans MT"/>
              <a:cs typeface="Gill Sans MT"/>
            </a:endParaRPr>
          </a:p>
        </p:txBody>
      </p:sp>
      <p:sp>
        <p:nvSpPr>
          <p:cNvPr id="24" name="TextBox 23"/>
          <p:cNvSpPr txBox="1"/>
          <p:nvPr/>
        </p:nvSpPr>
        <p:spPr>
          <a:xfrm>
            <a:off x="2028523" y="4171347"/>
            <a:ext cx="2635883" cy="400110"/>
          </a:xfrm>
          <a:prstGeom prst="rect">
            <a:avLst/>
          </a:prstGeom>
          <a:noFill/>
        </p:spPr>
        <p:txBody>
          <a:bodyPr wrap="none" rtlCol="0">
            <a:spAutoFit/>
          </a:bodyPr>
          <a:lstStyle/>
          <a:p>
            <a:r>
              <a:rPr lang="en-US" sz="2000" b="1" dirty="0" smtClean="0">
                <a:solidFill>
                  <a:srgbClr val="FF00AE"/>
                </a:solidFill>
                <a:latin typeface="Gill Sans MT"/>
                <a:cs typeface="Gill Sans MT"/>
              </a:rPr>
              <a:t>Criminal Sentencing</a:t>
            </a:r>
            <a:endParaRPr lang="en-US" sz="2000" b="1" dirty="0">
              <a:solidFill>
                <a:srgbClr val="FF00AE"/>
              </a:solidFill>
              <a:latin typeface="Gill Sans MT"/>
              <a:cs typeface="Gill Sans MT"/>
            </a:endParaRPr>
          </a:p>
        </p:txBody>
      </p:sp>
      <p:sp>
        <p:nvSpPr>
          <p:cNvPr id="25" name="TextBox 24"/>
          <p:cNvSpPr txBox="1"/>
          <p:nvPr/>
        </p:nvSpPr>
        <p:spPr>
          <a:xfrm>
            <a:off x="4710590" y="4185563"/>
            <a:ext cx="3821203" cy="430887"/>
          </a:xfrm>
          <a:prstGeom prst="rect">
            <a:avLst/>
          </a:prstGeom>
          <a:noFill/>
        </p:spPr>
        <p:txBody>
          <a:bodyPr wrap="none" rtlCol="0">
            <a:spAutoFit/>
          </a:bodyPr>
          <a:lstStyle/>
          <a:p>
            <a:r>
              <a:rPr lang="en-US" sz="2200" dirty="0" smtClean="0">
                <a:solidFill>
                  <a:srgbClr val="1EA6FF"/>
                </a:solidFill>
                <a:latin typeface="Gill Sans MT"/>
                <a:cs typeface="Gill Sans MT"/>
              </a:rPr>
              <a:t>Search Rankings &amp; Completions</a:t>
            </a:r>
            <a:endParaRPr lang="en-US" sz="2200" dirty="0">
              <a:solidFill>
                <a:srgbClr val="1EA6FF"/>
              </a:solidFill>
              <a:latin typeface="Gill Sans MT"/>
              <a:cs typeface="Gill Sans MT"/>
            </a:endParaRPr>
          </a:p>
        </p:txBody>
      </p:sp>
      <p:sp>
        <p:nvSpPr>
          <p:cNvPr id="26" name="TextBox 25"/>
          <p:cNvSpPr txBox="1"/>
          <p:nvPr/>
        </p:nvSpPr>
        <p:spPr>
          <a:xfrm>
            <a:off x="4514513" y="3779235"/>
            <a:ext cx="2157086" cy="430887"/>
          </a:xfrm>
          <a:prstGeom prst="rect">
            <a:avLst/>
          </a:prstGeom>
          <a:noFill/>
        </p:spPr>
        <p:txBody>
          <a:bodyPr wrap="none" rtlCol="0">
            <a:spAutoFit/>
          </a:bodyPr>
          <a:lstStyle/>
          <a:p>
            <a:r>
              <a:rPr lang="en-US" sz="2200" dirty="0" smtClean="0">
                <a:solidFill>
                  <a:srgbClr val="FF00AE"/>
                </a:solidFill>
                <a:latin typeface="Gill Sans MT"/>
                <a:cs typeface="Gill Sans MT"/>
              </a:rPr>
              <a:t>Teacher Rankings</a:t>
            </a:r>
            <a:endParaRPr lang="en-US" sz="2200" dirty="0">
              <a:solidFill>
                <a:srgbClr val="FF00AE"/>
              </a:solidFill>
              <a:latin typeface="Gill Sans MT"/>
              <a:cs typeface="Gill Sans MT"/>
            </a:endParaRPr>
          </a:p>
        </p:txBody>
      </p:sp>
      <p:sp>
        <p:nvSpPr>
          <p:cNvPr id="27" name="TextBox 26"/>
          <p:cNvSpPr txBox="1"/>
          <p:nvPr/>
        </p:nvSpPr>
        <p:spPr>
          <a:xfrm>
            <a:off x="2843825" y="4598884"/>
            <a:ext cx="2146742" cy="369332"/>
          </a:xfrm>
          <a:prstGeom prst="rect">
            <a:avLst/>
          </a:prstGeom>
          <a:noFill/>
        </p:spPr>
        <p:txBody>
          <a:bodyPr wrap="none" rtlCol="0">
            <a:spAutoFit/>
          </a:bodyPr>
          <a:lstStyle/>
          <a:p>
            <a:r>
              <a:rPr lang="en-US" b="1" dirty="0" smtClean="0">
                <a:solidFill>
                  <a:srgbClr val="1EA6FF"/>
                </a:solidFill>
                <a:latin typeface="Gill Sans MT"/>
                <a:cs typeface="Gill Sans MT"/>
              </a:rPr>
              <a:t>Human Resources</a:t>
            </a:r>
            <a:endParaRPr lang="en-US" b="1" dirty="0">
              <a:solidFill>
                <a:srgbClr val="1EA6FF"/>
              </a:solidFill>
              <a:latin typeface="Gill Sans MT"/>
              <a:cs typeface="Gill Sans MT"/>
            </a:endParaRPr>
          </a:p>
        </p:txBody>
      </p:sp>
      <p:sp>
        <p:nvSpPr>
          <p:cNvPr id="29" name="TextBox 28"/>
          <p:cNvSpPr txBox="1"/>
          <p:nvPr/>
        </p:nvSpPr>
        <p:spPr>
          <a:xfrm>
            <a:off x="808439" y="3785452"/>
            <a:ext cx="3736920" cy="400110"/>
          </a:xfrm>
          <a:prstGeom prst="rect">
            <a:avLst/>
          </a:prstGeom>
          <a:noFill/>
        </p:spPr>
        <p:txBody>
          <a:bodyPr wrap="none" rtlCol="0">
            <a:spAutoFit/>
          </a:bodyPr>
          <a:lstStyle/>
          <a:p>
            <a:r>
              <a:rPr lang="en-US" sz="2000" dirty="0" smtClean="0">
                <a:solidFill>
                  <a:srgbClr val="1EA6FF"/>
                </a:solidFill>
                <a:latin typeface="Gill Sans MT"/>
                <a:cs typeface="Gill Sans MT"/>
              </a:rPr>
              <a:t>Automatically Generated Content</a:t>
            </a:r>
            <a:endParaRPr lang="en-US" sz="2000" dirty="0">
              <a:solidFill>
                <a:srgbClr val="1EA6FF"/>
              </a:solidFill>
              <a:latin typeface="Gill Sans MT"/>
              <a:cs typeface="Gill Sans MT"/>
            </a:endParaRPr>
          </a:p>
        </p:txBody>
      </p:sp>
      <p:sp>
        <p:nvSpPr>
          <p:cNvPr id="30" name="TextBox 29"/>
          <p:cNvSpPr txBox="1"/>
          <p:nvPr/>
        </p:nvSpPr>
        <p:spPr>
          <a:xfrm>
            <a:off x="5102140" y="4553710"/>
            <a:ext cx="1545590" cy="400110"/>
          </a:xfrm>
          <a:prstGeom prst="rect">
            <a:avLst/>
          </a:prstGeom>
          <a:noFill/>
        </p:spPr>
        <p:txBody>
          <a:bodyPr wrap="none" rtlCol="0">
            <a:spAutoFit/>
          </a:bodyPr>
          <a:lstStyle/>
          <a:p>
            <a:r>
              <a:rPr lang="en-US" sz="2000" dirty="0" smtClean="0">
                <a:solidFill>
                  <a:srgbClr val="FF00AE"/>
                </a:solidFill>
                <a:latin typeface="Gill Sans MT"/>
                <a:cs typeface="Gill Sans MT"/>
              </a:rPr>
              <a:t>News Layout</a:t>
            </a:r>
            <a:endParaRPr lang="en-US" sz="2000" dirty="0">
              <a:solidFill>
                <a:srgbClr val="FF00AE"/>
              </a:solidFill>
              <a:latin typeface="Gill Sans MT"/>
              <a:cs typeface="Gill Sans MT"/>
            </a:endParaRPr>
          </a:p>
        </p:txBody>
      </p:sp>
      <p:sp>
        <p:nvSpPr>
          <p:cNvPr id="31" name="TextBox 30"/>
          <p:cNvSpPr txBox="1"/>
          <p:nvPr/>
        </p:nvSpPr>
        <p:spPr>
          <a:xfrm>
            <a:off x="931191" y="3013962"/>
            <a:ext cx="2528807" cy="400110"/>
          </a:xfrm>
          <a:prstGeom prst="rect">
            <a:avLst/>
          </a:prstGeom>
          <a:noFill/>
        </p:spPr>
        <p:txBody>
          <a:bodyPr wrap="none" rtlCol="0">
            <a:spAutoFit/>
          </a:bodyPr>
          <a:lstStyle/>
          <a:p>
            <a:r>
              <a:rPr lang="en-US" sz="2000" dirty="0" smtClean="0">
                <a:solidFill>
                  <a:srgbClr val="1EA6FF"/>
                </a:solidFill>
                <a:latin typeface="Gill Sans MT"/>
                <a:cs typeface="Gill Sans MT"/>
              </a:rPr>
              <a:t>Comment Moderation</a:t>
            </a:r>
            <a:endParaRPr lang="en-US" sz="2000" dirty="0">
              <a:solidFill>
                <a:srgbClr val="1EA6FF"/>
              </a:solidFill>
              <a:latin typeface="Gill Sans MT"/>
              <a:cs typeface="Gill Sans MT"/>
            </a:endParaRPr>
          </a:p>
        </p:txBody>
      </p:sp>
      <p:sp>
        <p:nvSpPr>
          <p:cNvPr id="32" name="TextBox 31"/>
          <p:cNvSpPr txBox="1"/>
          <p:nvPr/>
        </p:nvSpPr>
        <p:spPr>
          <a:xfrm>
            <a:off x="7177694" y="2640295"/>
            <a:ext cx="1723549" cy="400110"/>
          </a:xfrm>
          <a:prstGeom prst="rect">
            <a:avLst/>
          </a:prstGeom>
          <a:noFill/>
        </p:spPr>
        <p:txBody>
          <a:bodyPr wrap="none" rtlCol="0">
            <a:spAutoFit/>
          </a:bodyPr>
          <a:lstStyle/>
          <a:p>
            <a:r>
              <a:rPr lang="en-US" sz="2000" dirty="0" smtClean="0">
                <a:solidFill>
                  <a:srgbClr val="1EA6FF"/>
                </a:solidFill>
                <a:latin typeface="Gill Sans MT"/>
                <a:cs typeface="Gill Sans MT"/>
              </a:rPr>
              <a:t>Net Neutrality</a:t>
            </a:r>
            <a:endParaRPr lang="en-US" sz="2000" dirty="0">
              <a:solidFill>
                <a:srgbClr val="1EA6FF"/>
              </a:solidFill>
              <a:latin typeface="Gill Sans MT"/>
              <a:cs typeface="Gill Sans MT"/>
            </a:endParaRPr>
          </a:p>
        </p:txBody>
      </p:sp>
      <p:sp>
        <p:nvSpPr>
          <p:cNvPr id="33" name="TextBox 32"/>
          <p:cNvSpPr txBox="1"/>
          <p:nvPr/>
        </p:nvSpPr>
        <p:spPr>
          <a:xfrm>
            <a:off x="3581402" y="4953820"/>
            <a:ext cx="2622483" cy="400110"/>
          </a:xfrm>
          <a:prstGeom prst="rect">
            <a:avLst/>
          </a:prstGeom>
          <a:noFill/>
        </p:spPr>
        <p:txBody>
          <a:bodyPr wrap="none" rtlCol="0">
            <a:spAutoFit/>
          </a:bodyPr>
          <a:lstStyle/>
          <a:p>
            <a:r>
              <a:rPr lang="en-US" sz="2000" dirty="0" smtClean="0">
                <a:solidFill>
                  <a:srgbClr val="1EA6FF"/>
                </a:solidFill>
                <a:latin typeface="Gill Sans MT"/>
                <a:cs typeface="Gill Sans MT"/>
              </a:rPr>
              <a:t>Recommender Systems</a:t>
            </a:r>
            <a:endParaRPr lang="en-US" sz="2000" dirty="0">
              <a:solidFill>
                <a:srgbClr val="1EA6FF"/>
              </a:solidFill>
              <a:latin typeface="Gill Sans MT"/>
              <a:cs typeface="Gill Sans MT"/>
            </a:endParaRPr>
          </a:p>
        </p:txBody>
      </p:sp>
      <p:sp>
        <p:nvSpPr>
          <p:cNvPr id="34" name="TextBox 33"/>
          <p:cNvSpPr txBox="1"/>
          <p:nvPr/>
        </p:nvSpPr>
        <p:spPr>
          <a:xfrm>
            <a:off x="5240637" y="1841455"/>
            <a:ext cx="1762021" cy="400110"/>
          </a:xfrm>
          <a:prstGeom prst="rect">
            <a:avLst/>
          </a:prstGeom>
          <a:noFill/>
        </p:spPr>
        <p:txBody>
          <a:bodyPr wrap="none" rtlCol="0">
            <a:spAutoFit/>
          </a:bodyPr>
          <a:lstStyle/>
          <a:p>
            <a:r>
              <a:rPr lang="en-US" sz="2000" dirty="0" smtClean="0">
                <a:solidFill>
                  <a:srgbClr val="FF00AE"/>
                </a:solidFill>
                <a:latin typeface="Gill Sans MT"/>
                <a:cs typeface="Gill Sans MT"/>
              </a:rPr>
              <a:t>Urban Planning</a:t>
            </a:r>
            <a:endParaRPr lang="en-US" sz="2000" dirty="0">
              <a:solidFill>
                <a:srgbClr val="FF00AE"/>
              </a:solidFill>
              <a:latin typeface="Gill Sans MT"/>
              <a:cs typeface="Gill Sans MT"/>
            </a:endParaRPr>
          </a:p>
        </p:txBody>
      </p:sp>
      <p:sp>
        <p:nvSpPr>
          <p:cNvPr id="35" name="TextBox 34"/>
          <p:cNvSpPr txBox="1"/>
          <p:nvPr/>
        </p:nvSpPr>
        <p:spPr>
          <a:xfrm>
            <a:off x="4810630" y="1472123"/>
            <a:ext cx="1722610" cy="369332"/>
          </a:xfrm>
          <a:prstGeom prst="rect">
            <a:avLst/>
          </a:prstGeom>
          <a:noFill/>
        </p:spPr>
        <p:txBody>
          <a:bodyPr wrap="none" rtlCol="0">
            <a:spAutoFit/>
          </a:bodyPr>
          <a:lstStyle/>
          <a:p>
            <a:r>
              <a:rPr lang="en-US" dirty="0" smtClean="0">
                <a:solidFill>
                  <a:srgbClr val="1EA6FF"/>
                </a:solidFill>
                <a:latin typeface="Gill Sans MT"/>
                <a:cs typeface="Gill Sans MT"/>
              </a:rPr>
              <a:t>Fraud Detection</a:t>
            </a:r>
            <a:endParaRPr lang="en-US" dirty="0">
              <a:solidFill>
                <a:srgbClr val="1EA6FF"/>
              </a:solidFill>
              <a:latin typeface="Gill Sans MT"/>
              <a:cs typeface="Gill Sans MT"/>
            </a:endParaRPr>
          </a:p>
        </p:txBody>
      </p:sp>
    </p:spTree>
    <p:extLst>
      <p:ext uri="{BB962C8B-B14F-4D97-AF65-F5344CB8AC3E}">
        <p14:creationId xmlns:p14="http://schemas.microsoft.com/office/powerpoint/2010/main" val="1334809580"/>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xmlns:mv="urn:schemas-microsoft-com:mac:vml">
      <p:transition spd="slow" advClick="0" advTm="15000"/>
    </mc:Fallback>
  </mc:AlternateContent>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srcRect l="8404" t="5412" r="8689" b="9402"/>
          <a:stretch/>
        </p:blipFill>
        <p:spPr>
          <a:xfrm>
            <a:off x="1295400" y="1"/>
            <a:ext cx="6629400" cy="6811653"/>
          </a:xfrm>
          <a:prstGeom prst="rect">
            <a:avLst/>
          </a:prstGeom>
        </p:spPr>
      </p:pic>
    </p:spTree>
    <p:extLst>
      <p:ext uri="{BB962C8B-B14F-4D97-AF65-F5344CB8AC3E}">
        <p14:creationId xmlns:p14="http://schemas.microsoft.com/office/powerpoint/2010/main" val="1842076082"/>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xmlns:mv="urn:schemas-microsoft-com:mac:vml">
      <p:transition spd="slow" advClick="0" advTm="15000"/>
    </mc:Fallback>
  </mc:AlternateContent>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52412</TotalTime>
  <Words>3010</Words>
  <Application>Microsoft Macintosh PowerPoint</Application>
  <PresentationFormat>On-screen Show (4:3)</PresentationFormat>
  <Paragraphs>261</Paragraphs>
  <Slides>30</Slides>
  <Notes>25</Notes>
  <HiddenSlides>0</HiddenSlides>
  <MMClips>0</MMClips>
  <ScaleCrop>false</ScaleCrop>
  <HeadingPairs>
    <vt:vector size="4" baseType="variant">
      <vt:variant>
        <vt:lpstr>Theme</vt:lpstr>
      </vt:variant>
      <vt:variant>
        <vt:i4>1</vt:i4>
      </vt:variant>
      <vt:variant>
        <vt:lpstr>Slide Titles</vt:lpstr>
      </vt:variant>
      <vt:variant>
        <vt:i4>30</vt:i4>
      </vt:variant>
    </vt:vector>
  </HeadingPairs>
  <TitlesOfParts>
    <vt:vector size="31" baseType="lpstr">
      <vt:lpstr>Office Theme</vt:lpstr>
      <vt:lpstr>PowerPoint Presentation</vt:lpstr>
      <vt:lpstr>PowerPoint Presentation</vt:lpstr>
      <vt:lpstr>PowerPoint Presentation</vt:lpstr>
      <vt:lpstr>PowerPoint Presentation</vt:lpstr>
      <vt:lpstr>PowerPoint Presentation</vt:lpstr>
      <vt:lpstr>PowerPoint Presentation</vt:lpstr>
      <vt:lpstr>Uber Service Quality</vt:lpstr>
      <vt:lpstr>PowerPoint Presentation</vt:lpstr>
      <vt:lpstr>PowerPoint Presentation</vt:lpstr>
      <vt:lpstr>Algorithmic Accountability</vt:lpstr>
      <vt:lpstr>PowerPoint Presentation</vt:lpstr>
      <vt:lpstr>PowerPoint Presentation</vt:lpstr>
      <vt:lpstr>PowerPoint Presentation</vt:lpstr>
      <vt:lpstr>Input-Output of an Algorithm</vt:lpstr>
      <vt:lpstr>Algorithm Auditing</vt:lpstr>
      <vt:lpstr>WSJ Price Discrimination</vt:lpstr>
      <vt:lpstr>PowerPoint Presentation</vt:lpstr>
      <vt:lpstr>PowerPoint Presentation</vt:lpstr>
      <vt:lpstr>Readings</vt:lpstr>
      <vt:lpstr>PowerPoint Presentation</vt:lpstr>
      <vt:lpstr>SEME – Search Engine Manipulation Effect</vt:lpstr>
      <vt:lpstr>PowerPoint Presentation</vt:lpstr>
      <vt:lpstr>PowerPoint Presentation</vt:lpstr>
      <vt:lpstr>PowerPoint Presentation</vt:lpstr>
      <vt:lpstr>Auditing Challenges</vt:lpstr>
      <vt:lpstr>PowerPoint Presentation</vt:lpstr>
      <vt:lpstr>Readings</vt:lpstr>
      <vt:lpstr>PowerPoint Presentation</vt:lpstr>
      <vt:lpstr>PowerPoint Presentation</vt:lpstr>
      <vt:lpstr>Accountability Investigation</vt:lpstr>
    </vt:vector>
  </TitlesOfParts>
  <Company>Rutgers University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Nicholas Diakopoulos, Ph.D. Rutgers University School of Communication and Information</dc:title>
  <dc:creator>Nick Diakopoulos</dc:creator>
  <cp:lastModifiedBy>Nick</cp:lastModifiedBy>
  <cp:revision>485</cp:revision>
  <cp:lastPrinted>2015-10-08T21:41:22Z</cp:lastPrinted>
  <dcterms:created xsi:type="dcterms:W3CDTF">2014-09-13T13:40:17Z</dcterms:created>
  <dcterms:modified xsi:type="dcterms:W3CDTF">2017-03-08T17:09:24Z</dcterms:modified>
</cp:coreProperties>
</file>